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4" r:id="rId3"/>
    <p:sldId id="257" r:id="rId4"/>
    <p:sldId id="265" r:id="rId5"/>
    <p:sldId id="266" r:id="rId6"/>
    <p:sldId id="267" r:id="rId7"/>
    <p:sldId id="258" r:id="rId8"/>
    <p:sldId id="259" r:id="rId9"/>
    <p:sldId id="268" r:id="rId10"/>
    <p:sldId id="260" r:id="rId11"/>
    <p:sldId id="269" r:id="rId12"/>
    <p:sldId id="263" r:id="rId13"/>
    <p:sldId id="261" r:id="rId14"/>
    <p:sldId id="26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37" autoAdjust="0"/>
  </p:normalViewPr>
  <p:slideViewPr>
    <p:cSldViewPr>
      <p:cViewPr varScale="1">
        <p:scale>
          <a:sx n="96" d="100"/>
          <a:sy n="96" d="100"/>
        </p:scale>
        <p:origin x="-864" y="-102"/>
      </p:cViewPr>
      <p:guideLst>
        <p:guide orient="horz" pos="2160"/>
        <p:guide pos="2880"/>
      </p:guideLst>
    </p:cSldViewPr>
  </p:slideViewPr>
  <p:outlineViewPr>
    <p:cViewPr>
      <p:scale>
        <a:sx n="33" d="100"/>
        <a:sy n="33" d="100"/>
      </p:scale>
      <p:origin x="0" y="318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1C56562-A76C-4896-AAB4-8F433E8BD907}"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82EC-2184-46DF-8FBD-65F23905CFF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C56562-A76C-4896-AAB4-8F433E8BD907}"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C56562-A76C-4896-AAB4-8F433E8BD907}" type="datetimeFigureOut">
              <a:rPr lang="en-US" smtClean="0"/>
              <a:pPr/>
              <a:t>8/30/2020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C56562-A76C-4896-AAB4-8F433E8BD907}"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C56562-A76C-4896-AAB4-8F433E8BD907}"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82EC-2184-46DF-8FBD-65F23905CF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C56562-A76C-4896-AAB4-8F433E8BD907}"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C56562-A76C-4896-AAB4-8F433E8BD907}" type="datetimeFigureOut">
              <a:rPr lang="en-US" smtClean="0"/>
              <a:pPr/>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C56562-A76C-4896-AAB4-8F433E8BD907}" type="datetimeFigureOut">
              <a:rPr lang="en-US" smtClean="0"/>
              <a:pPr/>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56562-A76C-4896-AAB4-8F433E8BD907}" type="datetimeFigureOut">
              <a:rPr lang="en-US" smtClean="0"/>
              <a:pPr/>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F82EC-2184-46DF-8FBD-65F23905CF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C56562-A76C-4896-AAB4-8F433E8BD907}"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82EC-2184-46DF-8FBD-65F23905CFF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1C56562-A76C-4896-AAB4-8F433E8BD907}" type="datetimeFigureOut">
              <a:rPr lang="en-US" smtClean="0"/>
              <a:pPr/>
              <a:t>8/30/2020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DDF82EC-2184-46DF-8FBD-65F23905CF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1C56562-A76C-4896-AAB4-8F433E8BD907}" type="datetimeFigureOut">
              <a:rPr lang="en-US" smtClean="0"/>
              <a:pPr/>
              <a:t>8/30/2020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DDF82EC-2184-46DF-8FBD-65F23905CF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8000999" cy="2895600"/>
          </a:xfrm>
        </p:spPr>
        <p:txBody>
          <a:bodyPr>
            <a:normAutofit/>
          </a:bodyPr>
          <a:lstStyle/>
          <a:p>
            <a:pPr algn="ctr"/>
            <a:r>
              <a:rPr lang="en-US" sz="4000" dirty="0" smtClean="0"/>
              <a:t>And Miles To Go Before We Sleep:</a:t>
            </a:r>
            <a:r>
              <a:rPr lang="en-US" dirty="0" smtClean="0"/>
              <a:t/>
            </a:r>
            <a:br>
              <a:rPr lang="en-US" dirty="0" smtClean="0"/>
            </a:br>
            <a:r>
              <a:rPr lang="en-US" dirty="0" smtClean="0"/>
              <a:t/>
            </a:r>
            <a:br>
              <a:rPr lang="en-US" dirty="0" smtClean="0"/>
            </a:br>
            <a:r>
              <a:rPr lang="en-US" sz="2800" dirty="0" smtClean="0">
                <a:latin typeface="Bahnschrift SemiLight" pitchFamily="34" charset="0"/>
              </a:rPr>
              <a:t>The Struggle To Rescue The Records of </a:t>
            </a:r>
            <a:r>
              <a:rPr lang="en-US" sz="2800" dirty="0" smtClean="0">
                <a:latin typeface="Bahnschrift SemiLight" pitchFamily="34" charset="0"/>
              </a:rPr>
              <a:t/>
            </a:r>
            <a:br>
              <a:rPr lang="en-US" sz="2800" dirty="0" smtClean="0">
                <a:latin typeface="Bahnschrift SemiLight" pitchFamily="34" charset="0"/>
              </a:rPr>
            </a:br>
            <a:r>
              <a:rPr lang="en-US" sz="2800" dirty="0" smtClean="0">
                <a:latin typeface="Bahnschrift SemiLight" pitchFamily="34" charset="0"/>
              </a:rPr>
              <a:t>Hilldale </a:t>
            </a:r>
            <a:r>
              <a:rPr lang="en-US" sz="2800" dirty="0" smtClean="0">
                <a:latin typeface="Bahnschrift SemiLight" pitchFamily="34" charset="0"/>
              </a:rPr>
              <a:t>Cemetery, Danville, KY</a:t>
            </a:r>
            <a:endParaRPr lang="en-US" dirty="0">
              <a:latin typeface="Bahnschrift SemiLight" pitchFamily="34" charset="0"/>
            </a:endParaRPr>
          </a:p>
        </p:txBody>
      </p:sp>
      <p:sp>
        <p:nvSpPr>
          <p:cNvPr id="3" name="Subtitle 2"/>
          <p:cNvSpPr>
            <a:spLocks noGrp="1"/>
          </p:cNvSpPr>
          <p:nvPr>
            <p:ph type="subTitle" idx="1"/>
          </p:nvPr>
        </p:nvSpPr>
        <p:spPr>
          <a:xfrm>
            <a:off x="1295400" y="5638800"/>
            <a:ext cx="6575895" cy="702365"/>
          </a:xfrm>
        </p:spPr>
        <p:txBody>
          <a:bodyPr>
            <a:normAutofit/>
          </a:bodyPr>
          <a:lstStyle/>
          <a:p>
            <a:pPr algn="ctr"/>
            <a:r>
              <a:rPr lang="en-US" dirty="0" smtClean="0"/>
              <a:t>Highlighting the work of the Central Kentucky African American Cemetery Association, 2019-2020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records - Inaccurate</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spcAft>
                <a:spcPts val="600"/>
              </a:spcAft>
              <a:buNone/>
            </a:pPr>
            <a:r>
              <a:rPr lang="en-US" dirty="0" smtClean="0"/>
              <a:t>Names </a:t>
            </a:r>
            <a:r>
              <a:rPr lang="en-US" dirty="0" smtClean="0"/>
              <a:t>are often </a:t>
            </a:r>
            <a:r>
              <a:rPr lang="en-US" dirty="0" smtClean="0"/>
              <a:t>wrong, sometimes so wrong it is only possible to match </a:t>
            </a:r>
            <a:r>
              <a:rPr lang="en-US" dirty="0" smtClean="0"/>
              <a:t>records </a:t>
            </a:r>
            <a:r>
              <a:rPr lang="en-US" dirty="0" smtClean="0"/>
              <a:t>by </a:t>
            </a:r>
            <a:r>
              <a:rPr lang="en-US" dirty="0" smtClean="0"/>
              <a:t>dates.</a:t>
            </a:r>
          </a:p>
          <a:p>
            <a:pPr>
              <a:lnSpc>
                <a:spcPct val="110000"/>
              </a:lnSpc>
              <a:spcAft>
                <a:spcPts val="600"/>
              </a:spcAft>
              <a:buNone/>
            </a:pPr>
            <a:r>
              <a:rPr lang="en-US" dirty="0" smtClean="0"/>
              <a:t>Whether they were recorded wrong, or there was an error in transcribing the online records is unknown.</a:t>
            </a:r>
            <a:endParaRPr lang="en-US" dirty="0" smtClean="0"/>
          </a:p>
          <a:p>
            <a:pPr>
              <a:lnSpc>
                <a:spcPct val="110000"/>
              </a:lnSpc>
              <a:spcAft>
                <a:spcPts val="600"/>
              </a:spcAft>
              <a:buNone/>
            </a:pPr>
            <a:r>
              <a:rPr lang="en-US" dirty="0" smtClean="0"/>
              <a:t>Dates </a:t>
            </a:r>
            <a:r>
              <a:rPr lang="en-US" dirty="0" smtClean="0"/>
              <a:t>are often off; a </a:t>
            </a:r>
            <a:r>
              <a:rPr lang="en-US" dirty="0" smtClean="0"/>
              <a:t>man was buried 3 days before he died; another </a:t>
            </a:r>
            <a:r>
              <a:rPr lang="en-US" dirty="0" smtClean="0"/>
              <a:t>who died </a:t>
            </a:r>
            <a:r>
              <a:rPr lang="en-US" dirty="0" smtClean="0"/>
              <a:t>in 1988 is not scheduled to be buried until 2028</a:t>
            </a:r>
          </a:p>
          <a:p>
            <a:pPr>
              <a:lnSpc>
                <a:spcPct val="110000"/>
              </a:lnSpc>
              <a:spcAft>
                <a:spcPts val="600"/>
              </a:spcAft>
              <a:buNone/>
            </a:pPr>
            <a:r>
              <a:rPr lang="en-US" dirty="0" smtClean="0"/>
              <a:t>Many burials in late 60s and early 70s simply listed en masse as "1971</a:t>
            </a:r>
            <a:r>
              <a:rPr lang="en-US" dirty="0" smtClean="0"/>
              <a:t>“.</a:t>
            </a:r>
            <a:endParaRPr lang="en-US" dirty="0" smtClean="0"/>
          </a:p>
          <a:p>
            <a:pPr>
              <a:lnSpc>
                <a:spcPct val="110000"/>
              </a:lnSpc>
              <a:spcAft>
                <a:spcPts val="600"/>
              </a:spcAft>
              <a:buNone/>
            </a:pPr>
            <a:r>
              <a:rPr lang="en-US" dirty="0" smtClean="0"/>
              <a:t>Except for Section "A", </a:t>
            </a:r>
            <a:r>
              <a:rPr lang="en-US" dirty="0" smtClean="0"/>
              <a:t>many listings </a:t>
            </a:r>
            <a:r>
              <a:rPr lang="en-US" dirty="0" smtClean="0"/>
              <a:t>showing sections are inaccurate, and refer to sections that do not </a:t>
            </a:r>
            <a:r>
              <a:rPr lang="en-US" dirty="0" smtClean="0"/>
              <a:t>exist.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records - Inaccurate</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Aft>
                <a:spcPts val="600"/>
              </a:spcAft>
              <a:buNone/>
            </a:pPr>
            <a:r>
              <a:rPr lang="en-US" dirty="0" smtClean="0"/>
              <a:t>Sections are A, B, C, D, E, and County.  Records show A, B, C, F, G, I, J, K, L, M, O, P, R, SA, SB, SH, County, Baby, Old, 1, 4, and </a:t>
            </a:r>
            <a:r>
              <a:rPr lang="en-US" dirty="0" smtClean="0"/>
              <a:t>7.</a:t>
            </a:r>
            <a:endParaRPr lang="en-US" dirty="0" smtClean="0"/>
          </a:p>
          <a:p>
            <a:pPr>
              <a:lnSpc>
                <a:spcPct val="110000"/>
              </a:lnSpc>
              <a:spcAft>
                <a:spcPts val="600"/>
              </a:spcAft>
              <a:buNone/>
            </a:pPr>
            <a:r>
              <a:rPr lang="en-US" dirty="0" smtClean="0"/>
              <a:t>When </a:t>
            </a:r>
            <a:r>
              <a:rPr lang="en-US" dirty="0" smtClean="0"/>
              <a:t>records were put </a:t>
            </a:r>
            <a:r>
              <a:rPr lang="en-US" dirty="0" smtClean="0"/>
              <a:t>online, they were alphabetized.  </a:t>
            </a:r>
            <a:endParaRPr lang="en-US" dirty="0" smtClean="0"/>
          </a:p>
          <a:p>
            <a:pPr>
              <a:lnSpc>
                <a:spcPct val="110000"/>
              </a:lnSpc>
              <a:spcAft>
                <a:spcPts val="600"/>
              </a:spcAft>
              <a:buNone/>
            </a:pPr>
            <a:r>
              <a:rPr lang="en-US" dirty="0" smtClean="0"/>
              <a:t>However</a:t>
            </a:r>
            <a:r>
              <a:rPr lang="en-US" dirty="0" smtClean="0"/>
              <a:t>, "Notes" were </a:t>
            </a:r>
            <a:r>
              <a:rPr lang="en-US" dirty="0" smtClean="0"/>
              <a:t>often on </a:t>
            </a:r>
            <a:r>
              <a:rPr lang="en-US" dirty="0" smtClean="0"/>
              <a:t>a separate line, so they all sorted together at the beginning of the file, separating them from the names with which they were </a:t>
            </a:r>
            <a:r>
              <a:rPr lang="en-US" dirty="0" smtClean="0"/>
              <a:t>associated.</a:t>
            </a:r>
            <a:endParaRPr lang="en-US" dirty="0" smtClean="0"/>
          </a:p>
          <a:p>
            <a:pPr>
              <a:lnSpc>
                <a:spcPct val="110000"/>
              </a:lnSpc>
              <a:spcAft>
                <a:spcPts val="600"/>
              </a:spcAft>
              <a:buNone/>
            </a:pPr>
            <a:r>
              <a:rPr lang="en-US" dirty="0" smtClean="0"/>
              <a:t>Records have </a:t>
            </a:r>
            <a:r>
              <a:rPr lang="en-US" dirty="0" smtClean="0"/>
              <a:t>not been updated online since </a:t>
            </a:r>
            <a:r>
              <a:rPr lang="en-US" dirty="0" smtClean="0"/>
              <a:t>2009.</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Amends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Aft>
                <a:spcPts val="600"/>
              </a:spcAft>
              <a:buNone/>
            </a:pPr>
            <a:r>
              <a:rPr lang="en-US" dirty="0" smtClean="0"/>
              <a:t> Records and maps of Bellevue were updated and corrected by a BCGHS member several years ago.</a:t>
            </a:r>
          </a:p>
          <a:p>
            <a:pPr>
              <a:lnSpc>
                <a:spcPct val="110000"/>
              </a:lnSpc>
              <a:spcAft>
                <a:spcPts val="600"/>
              </a:spcAft>
              <a:buNone/>
            </a:pPr>
            <a:r>
              <a:rPr lang="en-US" dirty="0" smtClean="0"/>
              <a:t>When he went to share them with the city, the person in the city clerk's office wasn't interested.</a:t>
            </a:r>
          </a:p>
          <a:p>
            <a:pPr>
              <a:lnSpc>
                <a:spcPct val="110000"/>
              </a:lnSpc>
              <a:spcAft>
                <a:spcPts val="600"/>
              </a:spcAft>
              <a:buNone/>
            </a:pPr>
            <a:r>
              <a:rPr lang="en-US" dirty="0" smtClean="0"/>
              <a:t>Consequently, city records remain inaccurate for the main "white" cemetery in the county.</a:t>
            </a:r>
          </a:p>
          <a:p>
            <a:pPr>
              <a:lnSpc>
                <a:spcPct val="110000"/>
              </a:lnSpc>
              <a:spcAft>
                <a:spcPts val="600"/>
              </a:spcAft>
              <a:buNone/>
            </a:pPr>
            <a:r>
              <a:rPr lang="en-US" dirty="0" smtClean="0"/>
              <a:t>Others tried to update city records, were turned down.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Amends</a:t>
            </a:r>
            <a:endParaRPr lang="en-US" dirty="0"/>
          </a:p>
        </p:txBody>
      </p:sp>
      <p:sp>
        <p:nvSpPr>
          <p:cNvPr id="3" name="Content Placeholder 2"/>
          <p:cNvSpPr>
            <a:spLocks noGrp="1"/>
          </p:cNvSpPr>
          <p:nvPr>
            <p:ph idx="1"/>
          </p:nvPr>
        </p:nvSpPr>
        <p:spPr/>
        <p:txBody>
          <a:bodyPr>
            <a:normAutofit lnSpcReduction="10000"/>
          </a:bodyPr>
          <a:lstStyle/>
          <a:p>
            <a:pPr>
              <a:spcAft>
                <a:spcPts val="600"/>
              </a:spcAft>
              <a:buNone/>
            </a:pPr>
            <a:r>
              <a:rPr lang="en-US" dirty="0" smtClean="0"/>
              <a:t> The CKAACA met with city engineer in December 2019 and volunteered to correct and update </a:t>
            </a:r>
            <a:r>
              <a:rPr lang="en-US" dirty="0" smtClean="0"/>
              <a:t>records.</a:t>
            </a:r>
          </a:p>
          <a:p>
            <a:pPr>
              <a:spcAft>
                <a:spcPts val="600"/>
              </a:spcAft>
              <a:buNone/>
            </a:pPr>
            <a:r>
              <a:rPr lang="en-US" dirty="0" smtClean="0"/>
              <a:t>We </a:t>
            </a:r>
            <a:r>
              <a:rPr lang="en-US" dirty="0" smtClean="0"/>
              <a:t>have combed Find A Grave, city records, death certificates, obituaries, funeral programs for </a:t>
            </a:r>
            <a:r>
              <a:rPr lang="en-US" dirty="0" smtClean="0"/>
              <a:t>references.</a:t>
            </a:r>
          </a:p>
          <a:p>
            <a:pPr>
              <a:spcAft>
                <a:spcPts val="600"/>
              </a:spcAft>
              <a:buNone/>
            </a:pPr>
            <a:r>
              <a:rPr lang="en-US" dirty="0" smtClean="0"/>
              <a:t>We </a:t>
            </a:r>
            <a:r>
              <a:rPr lang="en-US" dirty="0" smtClean="0"/>
              <a:t>have recorded EVERY SINGLE EXTANT STONE in all 7.5 acres, along with birth, death, and interment dates.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Amends</a:t>
            </a:r>
            <a:endParaRPr lang="en-US" dirty="0"/>
          </a:p>
        </p:txBody>
      </p:sp>
      <p:sp>
        <p:nvSpPr>
          <p:cNvPr id="3" name="Content Placeholder 2"/>
          <p:cNvSpPr>
            <a:spLocks noGrp="1"/>
          </p:cNvSpPr>
          <p:nvPr>
            <p:ph idx="1"/>
          </p:nvPr>
        </p:nvSpPr>
        <p:spPr>
          <a:xfrm>
            <a:off x="609600" y="2590800"/>
            <a:ext cx="8229600" cy="4016009"/>
          </a:xfrm>
        </p:spPr>
        <p:txBody>
          <a:bodyPr>
            <a:normAutofit fontScale="47500" lnSpcReduction="20000"/>
          </a:bodyPr>
          <a:lstStyle/>
          <a:p>
            <a:pPr>
              <a:lnSpc>
                <a:spcPct val="120000"/>
              </a:lnSpc>
              <a:spcAft>
                <a:spcPts val="600"/>
              </a:spcAft>
              <a:buNone/>
            </a:pPr>
            <a:r>
              <a:rPr lang="en-US" sz="4000" dirty="0" smtClean="0"/>
              <a:t>Rows </a:t>
            </a:r>
            <a:r>
              <a:rPr lang="en-US" sz="4000" dirty="0" smtClean="0"/>
              <a:t>in each of the five </a:t>
            </a:r>
            <a:r>
              <a:rPr lang="en-US" sz="4000" dirty="0" smtClean="0"/>
              <a:t>sections have been numbered, </a:t>
            </a:r>
            <a:r>
              <a:rPr lang="en-US" sz="4000" dirty="0" smtClean="0"/>
              <a:t>and the graves in each of the rows, to include fieldstones and illegible stones</a:t>
            </a:r>
            <a:r>
              <a:rPr lang="en-US" sz="4000" dirty="0" smtClean="0"/>
              <a:t>.</a:t>
            </a:r>
          </a:p>
          <a:p>
            <a:pPr>
              <a:lnSpc>
                <a:spcPct val="120000"/>
              </a:lnSpc>
              <a:spcAft>
                <a:spcPts val="600"/>
              </a:spcAft>
              <a:buNone/>
            </a:pPr>
            <a:r>
              <a:rPr lang="en-US" sz="4000" dirty="0" smtClean="0"/>
              <a:t>Eva Franklin, born 1905, died 1999, was buried in the “Old” section, no lot given, according to city records.</a:t>
            </a:r>
          </a:p>
          <a:p>
            <a:pPr>
              <a:lnSpc>
                <a:spcPct val="120000"/>
              </a:lnSpc>
              <a:spcAft>
                <a:spcPts val="600"/>
              </a:spcAft>
              <a:buNone/>
            </a:pPr>
            <a:r>
              <a:rPr lang="en-US" sz="4000" dirty="0" smtClean="0"/>
              <a:t>We have located her grave in Section C, first row, first grave.</a:t>
            </a:r>
          </a:p>
          <a:p>
            <a:pPr>
              <a:lnSpc>
                <a:spcPct val="120000"/>
              </a:lnSpc>
              <a:spcAft>
                <a:spcPts val="600"/>
              </a:spcAft>
              <a:buNone/>
            </a:pPr>
            <a:r>
              <a:rPr lang="en-US" sz="4000" dirty="0" smtClean="0"/>
              <a:t>Her husband, Robert, born 1899, died 1965, had NO location given in city records.  </a:t>
            </a:r>
          </a:p>
          <a:p>
            <a:pPr>
              <a:lnSpc>
                <a:spcPct val="120000"/>
              </a:lnSpc>
              <a:spcAft>
                <a:spcPts val="600"/>
              </a:spcAft>
              <a:buNone/>
            </a:pPr>
            <a:r>
              <a:rPr lang="en-US" sz="4000" dirty="0" smtClean="0"/>
              <a:t>He is also recorded as C-1-1 now, on the same gravestone.</a:t>
            </a:r>
          </a:p>
          <a:p>
            <a:pPr>
              <a:lnSpc>
                <a:spcPct val="120000"/>
              </a:lnSpc>
              <a:spcAft>
                <a:spcPts val="600"/>
              </a:spcAft>
              <a:buNone/>
            </a:pPr>
            <a:r>
              <a:rPr lang="en-US" sz="4000" dirty="0" smtClean="0"/>
              <a:t>Neither of these people would have been easily located prior to this work.</a:t>
            </a:r>
          </a:p>
        </p:txBody>
      </p:sp>
      <p:pic>
        <p:nvPicPr>
          <p:cNvPr id="4099" name="Picture 3"/>
          <p:cNvPicPr>
            <a:picLocks noChangeAspect="1" noChangeArrowheads="1"/>
          </p:cNvPicPr>
          <p:nvPr/>
        </p:nvPicPr>
        <p:blipFill>
          <a:blip r:embed="rId2" cstate="print"/>
          <a:srcRect/>
          <a:stretch>
            <a:fillRect/>
          </a:stretch>
        </p:blipFill>
        <p:spPr bwMode="auto">
          <a:xfrm>
            <a:off x="152400" y="1828800"/>
            <a:ext cx="8656888" cy="61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Amends</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buNone/>
            </a:pPr>
            <a:r>
              <a:rPr lang="en-US" dirty="0" smtClean="0"/>
              <a:t>We have gathered as much information as we can to supplement the bare-bones records.</a:t>
            </a:r>
            <a:endParaRPr lang="en-US" smtClean="0"/>
          </a:p>
          <a:p>
            <a:pPr>
              <a:spcAft>
                <a:spcPts val="600"/>
              </a:spcAft>
              <a:buNone/>
            </a:pPr>
            <a:r>
              <a:rPr lang="en-US" smtClean="0"/>
              <a:t>We </a:t>
            </a:r>
            <a:r>
              <a:rPr lang="en-US" dirty="0" smtClean="0"/>
              <a:t>have been working for hours </a:t>
            </a:r>
            <a:r>
              <a:rPr lang="en-US" dirty="0" smtClean="0"/>
              <a:t>nearly every </a:t>
            </a:r>
            <a:r>
              <a:rPr lang="en-US" dirty="0" smtClean="0"/>
              <a:t>day since mid-December to update and correct these records.  </a:t>
            </a:r>
            <a:endParaRPr lang="en-US" dirty="0" smtClean="0"/>
          </a:p>
          <a:p>
            <a:pPr>
              <a:spcAft>
                <a:spcPts val="600"/>
              </a:spcAft>
              <a:buNone/>
            </a:pPr>
            <a:r>
              <a:rPr lang="en-US" dirty="0" smtClean="0"/>
              <a:t>When </a:t>
            </a:r>
            <a:r>
              <a:rPr lang="en-US" dirty="0" smtClean="0"/>
              <a:t>done (???), </a:t>
            </a:r>
            <a:r>
              <a:rPr lang="en-US" dirty="0" err="1" smtClean="0"/>
              <a:t>Hilldale's</a:t>
            </a:r>
            <a:r>
              <a:rPr lang="en-US" dirty="0" smtClean="0"/>
              <a:t> records will be much more accurate and complete.</a:t>
            </a:r>
          </a:p>
          <a:p>
            <a:pPr>
              <a:spcAft>
                <a:spcPts val="600"/>
              </a:spcAft>
              <a:buNone/>
            </a:pPr>
            <a:r>
              <a:rPr lang="en-US" dirty="0" smtClean="0"/>
              <a:t>Finally, we </a:t>
            </a:r>
            <a:r>
              <a:rPr lang="en-US" dirty="0" smtClean="0"/>
              <a:t>have </a:t>
            </a:r>
            <a:r>
              <a:rPr lang="en-US" dirty="0" smtClean="0"/>
              <a:t>commitments </a:t>
            </a:r>
            <a:r>
              <a:rPr lang="en-US" dirty="0" smtClean="0"/>
              <a:t>from the City Clerk to accept the records, and </a:t>
            </a:r>
            <a:r>
              <a:rPr lang="en-US" dirty="0" smtClean="0"/>
              <a:t>from </a:t>
            </a:r>
            <a:r>
              <a:rPr lang="en-US" dirty="0" smtClean="0"/>
              <a:t>Public Works to install section and row signs throughout the cemetery</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Dennis and </a:t>
            </a:r>
            <a:r>
              <a:rPr lang="en-US" dirty="0" err="1" smtClean="0"/>
              <a:t>Diadama</a:t>
            </a:r>
            <a:r>
              <a:rPr lang="en-US" dirty="0" smtClean="0"/>
              <a:t> (Taylor) Doram</a:t>
            </a:r>
            <a:endParaRPr lang="en-US" dirty="0"/>
          </a:p>
        </p:txBody>
      </p:sp>
      <p:pic>
        <p:nvPicPr>
          <p:cNvPr id="4" name="Picture 2" descr="H:\Cemeteries\Hilldale\20200629_084831.jpg"/>
          <p:cNvPicPr>
            <a:picLocks noGrp="1" noChangeAspect="1" noChangeArrowheads="1"/>
          </p:cNvPicPr>
          <p:nvPr>
            <p:ph idx="1"/>
          </p:nvPr>
        </p:nvPicPr>
        <p:blipFill>
          <a:blip r:embed="rId2" cstate="print"/>
          <a:srcRect/>
          <a:stretch>
            <a:fillRect/>
          </a:stretch>
        </p:blipFill>
        <p:spPr bwMode="auto">
          <a:xfrm>
            <a:off x="3660422" y="2590800"/>
            <a:ext cx="5483578" cy="3352800"/>
          </a:xfrm>
          <a:prstGeom prst="rect">
            <a:avLst/>
          </a:prstGeom>
          <a:noFill/>
        </p:spPr>
      </p:pic>
      <p:sp>
        <p:nvSpPr>
          <p:cNvPr id="5" name="TextBox 4"/>
          <p:cNvSpPr txBox="1"/>
          <p:nvPr/>
        </p:nvSpPr>
        <p:spPr>
          <a:xfrm>
            <a:off x="228600" y="1600200"/>
            <a:ext cx="3352800" cy="4970591"/>
          </a:xfrm>
          <a:prstGeom prst="rect">
            <a:avLst/>
          </a:prstGeom>
          <a:noFill/>
        </p:spPr>
        <p:txBody>
          <a:bodyPr wrap="square" rtlCol="0">
            <a:spAutoFit/>
          </a:bodyPr>
          <a:lstStyle/>
          <a:p>
            <a:pPr>
              <a:spcAft>
                <a:spcPts val="600"/>
              </a:spcAft>
            </a:pPr>
            <a:r>
              <a:rPr lang="en-US" sz="2400" dirty="0" smtClean="0"/>
              <a:t>The gravestones of Dennis and </a:t>
            </a:r>
            <a:r>
              <a:rPr lang="en-US" sz="2400" dirty="0" err="1" smtClean="0"/>
              <a:t>Diadama</a:t>
            </a:r>
            <a:r>
              <a:rPr lang="en-US" sz="2400" dirty="0" smtClean="0"/>
              <a:t> (Taylor) Doram are among the oldest in Hilldale Cemetery (1869 and 1883).</a:t>
            </a:r>
          </a:p>
          <a:p>
            <a:pPr>
              <a:spcAft>
                <a:spcPts val="600"/>
              </a:spcAft>
            </a:pPr>
            <a:r>
              <a:rPr lang="en-US" sz="2400" dirty="0" smtClean="0"/>
              <a:t>Due to poor record-keeping, however, unless one knew where they were buried, one had to search through 2/3 of the 7.5 acre cemetery to find them.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and Description of </a:t>
            </a:r>
            <a:r>
              <a:rPr lang="en-US" dirty="0" smtClean="0"/>
              <a:t>Hilldale</a:t>
            </a:r>
            <a:endParaRPr lang="en-US" dirty="0"/>
          </a:p>
        </p:txBody>
      </p:sp>
      <p:sp>
        <p:nvSpPr>
          <p:cNvPr id="3" name="Content Placeholder 2"/>
          <p:cNvSpPr>
            <a:spLocks noGrp="1"/>
          </p:cNvSpPr>
          <p:nvPr>
            <p:ph idx="1"/>
          </p:nvPr>
        </p:nvSpPr>
        <p:spPr/>
        <p:txBody>
          <a:bodyPr>
            <a:normAutofit lnSpcReduction="10000"/>
          </a:bodyPr>
          <a:lstStyle/>
          <a:p>
            <a:pPr marL="365760">
              <a:spcAft>
                <a:spcPts val="600"/>
              </a:spcAft>
              <a:buNone/>
            </a:pPr>
            <a:r>
              <a:rPr lang="en-US" smtClean="0"/>
              <a:t>The Town of Danville purchased three acres on Duncan Hill Road (then outside town limits) from John and Serra Bell Cowan in 1868.  </a:t>
            </a:r>
          </a:p>
          <a:p>
            <a:pPr marL="365760">
              <a:spcAft>
                <a:spcPts val="600"/>
              </a:spcAft>
              <a:buNone/>
            </a:pPr>
            <a:r>
              <a:rPr lang="en-US" smtClean="0"/>
              <a:t>The </a:t>
            </a:r>
            <a:r>
              <a:rPr lang="en-US" dirty="0" smtClean="0"/>
              <a:t>first known burial was </a:t>
            </a:r>
            <a:r>
              <a:rPr lang="en-US" dirty="0" smtClean="0"/>
              <a:t>Dennis </a:t>
            </a:r>
            <a:r>
              <a:rPr lang="en-US" dirty="0" smtClean="0"/>
              <a:t>Doram (Section D Row 11 Grave 2) in 1869.  </a:t>
            </a:r>
            <a:endParaRPr lang="en-US" dirty="0" smtClean="0"/>
          </a:p>
          <a:p>
            <a:pPr marL="365760">
              <a:spcAft>
                <a:spcPts val="600"/>
              </a:spcAft>
              <a:buNone/>
            </a:pPr>
            <a:r>
              <a:rPr lang="en-US" dirty="0" smtClean="0"/>
              <a:t>Some </a:t>
            </a:r>
            <a:r>
              <a:rPr lang="en-US" dirty="0" smtClean="0"/>
              <a:t>stones have older dates, but these have probably been moved here from older cemeteries.</a:t>
            </a:r>
            <a:endParaRPr lang="en-US" dirty="0" smtClean="0"/>
          </a:p>
          <a:p>
            <a:pPr marL="365760">
              <a:spcAft>
                <a:spcPts val="600"/>
              </a:spcAft>
              <a:buNone/>
            </a:pPr>
            <a:r>
              <a:rPr lang="en-US" dirty="0" smtClean="0"/>
              <a:t>The Cemetery now consists of 7.5 acres.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Hilldale Cemetery, Layout</a:t>
            </a:r>
            <a:endParaRPr lang="en-US"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Sections A, B, C, D, E, and County (X on the spreadsheets), Hilldale Cemetery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1981200" y="5715000"/>
            <a:ext cx="5486400" cy="646331"/>
          </a:xfrm>
          <a:prstGeom prst="rect">
            <a:avLst/>
          </a:prstGeom>
          <a:noFill/>
        </p:spPr>
        <p:txBody>
          <a:bodyPr wrap="square" rtlCol="0">
            <a:spAutoFit/>
          </a:bodyPr>
          <a:lstStyle/>
          <a:p>
            <a:r>
              <a:rPr lang="en-US" b="1" dirty="0" smtClean="0"/>
              <a:t>Sections A, B, C, D, E, and </a:t>
            </a:r>
            <a:r>
              <a:rPr lang="en-US" b="1" dirty="0" smtClean="0"/>
              <a:t>County, </a:t>
            </a:r>
            <a:r>
              <a:rPr lang="en-US" b="1" dirty="0" smtClean="0"/>
              <a:t>Hilldale Cemetery</a:t>
            </a:r>
            <a:endParaRPr lang="en-US" dirty="0" smtClean="0"/>
          </a:p>
          <a:p>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381000" y="1600200"/>
            <a:ext cx="8534400" cy="3886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Aft>
                <a:spcPts val="600"/>
              </a:spcAft>
              <a:buNone/>
            </a:pPr>
            <a:r>
              <a:rPr lang="en-US" dirty="0" smtClean="0"/>
              <a:t>This is the FIRST TIME that Sections B, C, D, E, and the </a:t>
            </a:r>
            <a:r>
              <a:rPr lang="en-US" dirty="0" smtClean="0"/>
              <a:t>County </a:t>
            </a:r>
            <a:r>
              <a:rPr lang="en-US" dirty="0" smtClean="0"/>
              <a:t>have ever been </a:t>
            </a:r>
            <a:r>
              <a:rPr lang="en-US" dirty="0" smtClean="0"/>
              <a:t>mapped.</a:t>
            </a:r>
          </a:p>
          <a:p>
            <a:pPr>
              <a:lnSpc>
                <a:spcPct val="110000"/>
              </a:lnSpc>
              <a:spcAft>
                <a:spcPts val="600"/>
              </a:spcAft>
              <a:buNone/>
            </a:pPr>
            <a:r>
              <a:rPr lang="en-US" dirty="0" smtClean="0"/>
              <a:t>Up </a:t>
            </a:r>
            <a:r>
              <a:rPr lang="en-US" dirty="0" smtClean="0"/>
              <a:t>to now, only Section A (the new section) </a:t>
            </a:r>
            <a:r>
              <a:rPr lang="en-US" dirty="0" smtClean="0"/>
              <a:t>had </a:t>
            </a:r>
            <a:r>
              <a:rPr lang="en-US" dirty="0" smtClean="0"/>
              <a:t>any sort of accurate records.  </a:t>
            </a:r>
            <a:endParaRPr lang="en-US" dirty="0" smtClean="0"/>
          </a:p>
          <a:p>
            <a:pPr>
              <a:lnSpc>
                <a:spcPct val="110000"/>
              </a:lnSpc>
              <a:spcAft>
                <a:spcPts val="600"/>
              </a:spcAft>
              <a:buNone/>
            </a:pPr>
            <a:r>
              <a:rPr lang="en-US" dirty="0" smtClean="0"/>
              <a:t>If </a:t>
            </a:r>
            <a:r>
              <a:rPr lang="en-US" dirty="0" smtClean="0"/>
              <a:t>one’s relative were buried in Section B, C, D, E or “County” (75% of the 7.5 acre cemetery) there was no indication as to the actual location, requiring one to physically </a:t>
            </a:r>
            <a:r>
              <a:rPr lang="en-US" dirty="0" smtClean="0"/>
              <a:t>search </a:t>
            </a:r>
            <a:r>
              <a:rPr lang="en-US" dirty="0" smtClean="0"/>
              <a:t>the entire </a:t>
            </a:r>
            <a:r>
              <a:rPr lang="en-US" dirty="0" smtClean="0"/>
              <a:t>cemetery </a:t>
            </a:r>
            <a:r>
              <a:rPr lang="en-US" dirty="0" smtClean="0"/>
              <a:t>for </a:t>
            </a:r>
            <a:r>
              <a:rPr lang="en-US" dirty="0" smtClean="0"/>
              <a:t> </a:t>
            </a:r>
            <a:r>
              <a:rPr lang="en-US" dirty="0" smtClean="0"/>
              <a:t>a stone may or may not be extant.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Goals</a:t>
            </a:r>
            <a:endParaRPr lang="en-US" dirty="0"/>
          </a:p>
        </p:txBody>
      </p:sp>
      <p:sp>
        <p:nvSpPr>
          <p:cNvPr id="3" name="Content Placeholder 2"/>
          <p:cNvSpPr>
            <a:spLocks noGrp="1"/>
          </p:cNvSpPr>
          <p:nvPr>
            <p:ph idx="1"/>
          </p:nvPr>
        </p:nvSpPr>
        <p:spPr>
          <a:xfrm>
            <a:off x="457200" y="1775191"/>
            <a:ext cx="5029200" cy="4625609"/>
          </a:xfrm>
        </p:spPr>
        <p:txBody>
          <a:bodyPr>
            <a:normAutofit fontScale="92500" lnSpcReduction="20000"/>
          </a:bodyPr>
          <a:lstStyle/>
          <a:p>
            <a:pPr>
              <a:spcAft>
                <a:spcPts val="600"/>
              </a:spcAft>
              <a:buNone/>
            </a:pPr>
            <a:r>
              <a:rPr lang="en-US" dirty="0" smtClean="0"/>
              <a:t>Our project is to physically locate, by Section, Row, and Grave, all readable graves, as well as fieldstones and now unreadable markers.  </a:t>
            </a:r>
          </a:p>
          <a:p>
            <a:pPr>
              <a:spcAft>
                <a:spcPts val="600"/>
              </a:spcAft>
              <a:buNone/>
            </a:pPr>
            <a:r>
              <a:rPr lang="en-US" dirty="0" smtClean="0"/>
              <a:t>These are not all who are buried here, but we feel that at least locating the identifiable graves, we are providing a service to those buried here, and their families</a:t>
            </a:r>
            <a:r>
              <a:rPr lang="en-US" dirty="0" smtClean="0"/>
              <a:t>.</a:t>
            </a:r>
            <a:endParaRPr lang="en-US" dirty="0" smtClean="0"/>
          </a:p>
        </p:txBody>
      </p:sp>
      <p:pic>
        <p:nvPicPr>
          <p:cNvPr id="23554" name="Picture 2" descr="H:\Cemeteries\Hilldale\20200326_124246.jpg"/>
          <p:cNvPicPr>
            <a:picLocks noChangeAspect="1" noChangeArrowheads="1"/>
          </p:cNvPicPr>
          <p:nvPr/>
        </p:nvPicPr>
        <p:blipFill>
          <a:blip r:embed="rId2" cstate="print"/>
          <a:srcRect/>
          <a:stretch>
            <a:fillRect/>
          </a:stretch>
        </p:blipFill>
        <p:spPr bwMode="auto">
          <a:xfrm rot="5400000">
            <a:off x="4721962" y="2435962"/>
            <a:ext cx="5453174" cy="33909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a:t>
            </a:r>
            <a:r>
              <a:rPr lang="en-US" dirty="0" smtClean="0"/>
              <a:t>Records</a:t>
            </a:r>
            <a:endParaRPr lang="en-US" dirty="0"/>
          </a:p>
        </p:txBody>
      </p:sp>
      <p:sp>
        <p:nvSpPr>
          <p:cNvPr id="3" name="Content Placeholder 2"/>
          <p:cNvSpPr>
            <a:spLocks noGrp="1"/>
          </p:cNvSpPr>
          <p:nvPr>
            <p:ph idx="1"/>
          </p:nvPr>
        </p:nvSpPr>
        <p:spPr>
          <a:xfrm>
            <a:off x="457200" y="1775191"/>
            <a:ext cx="4191000" cy="4625609"/>
          </a:xfrm>
        </p:spPr>
        <p:txBody>
          <a:bodyPr>
            <a:normAutofit fontScale="70000" lnSpcReduction="20000"/>
          </a:bodyPr>
          <a:lstStyle/>
          <a:p>
            <a:pPr>
              <a:lnSpc>
                <a:spcPct val="120000"/>
              </a:lnSpc>
              <a:spcAft>
                <a:spcPts val="600"/>
              </a:spcAft>
              <a:buNone/>
            </a:pPr>
            <a:r>
              <a:rPr lang="en-US" sz="3600" dirty="0" smtClean="0"/>
              <a:t>In the past, some records were kept at local funeral homes (</a:t>
            </a:r>
            <a:r>
              <a:rPr lang="en-US" sz="3600" dirty="0" err="1" smtClean="0"/>
              <a:t>Rt</a:t>
            </a:r>
            <a:r>
              <a:rPr lang="en-US" sz="3600" dirty="0" smtClean="0"/>
              <a:t>).</a:t>
            </a:r>
          </a:p>
          <a:p>
            <a:pPr>
              <a:lnSpc>
                <a:spcPct val="120000"/>
              </a:lnSpc>
              <a:spcAft>
                <a:spcPts val="600"/>
              </a:spcAft>
              <a:buNone/>
            </a:pPr>
            <a:r>
              <a:rPr lang="en-US" sz="3600" dirty="0" smtClean="0"/>
              <a:t>Some </a:t>
            </a:r>
            <a:r>
              <a:rPr lang="en-US" sz="3600" dirty="0" smtClean="0"/>
              <a:t>were kept </a:t>
            </a:r>
            <a:r>
              <a:rPr lang="en-US" sz="3600" dirty="0" smtClean="0"/>
              <a:t>by </a:t>
            </a:r>
            <a:r>
              <a:rPr lang="en-US" sz="3600" dirty="0" smtClean="0"/>
              <a:t>various sextons.</a:t>
            </a:r>
            <a:endParaRPr lang="en-US" sz="3600" dirty="0" smtClean="0"/>
          </a:p>
          <a:p>
            <a:pPr>
              <a:lnSpc>
                <a:spcPct val="120000"/>
              </a:lnSpc>
              <a:spcAft>
                <a:spcPts val="600"/>
              </a:spcAft>
              <a:buNone/>
            </a:pPr>
            <a:r>
              <a:rPr lang="en-US" sz="3600" dirty="0" smtClean="0"/>
              <a:t>Some </a:t>
            </a:r>
            <a:r>
              <a:rPr lang="en-US" sz="3600" dirty="0" smtClean="0"/>
              <a:t>were kept </a:t>
            </a:r>
            <a:r>
              <a:rPr lang="en-US" sz="3600" dirty="0" smtClean="0"/>
              <a:t>by </a:t>
            </a:r>
            <a:r>
              <a:rPr lang="en-US" sz="3600" dirty="0" smtClean="0"/>
              <a:t>the city beginning </a:t>
            </a:r>
            <a:r>
              <a:rPr lang="en-US" sz="3600" dirty="0" smtClean="0"/>
              <a:t>about </a:t>
            </a:r>
            <a:r>
              <a:rPr lang="en-US" sz="3600" dirty="0" smtClean="0"/>
              <a:t>1962.</a:t>
            </a:r>
            <a:endParaRPr lang="en-US" sz="3600" dirty="0" smtClean="0"/>
          </a:p>
          <a:p>
            <a:pPr>
              <a:lnSpc>
                <a:spcPct val="120000"/>
              </a:lnSpc>
              <a:spcAft>
                <a:spcPts val="600"/>
              </a:spcAft>
              <a:buNone/>
            </a:pPr>
            <a:r>
              <a:rPr lang="en-US" sz="3600" dirty="0" smtClean="0"/>
              <a:t>There are reports </a:t>
            </a:r>
            <a:r>
              <a:rPr lang="en-US" sz="3600" dirty="0" smtClean="0"/>
              <a:t>of a fire at a funeral home, </a:t>
            </a:r>
            <a:r>
              <a:rPr lang="en-US" sz="3600" dirty="0" smtClean="0"/>
              <a:t>but those reports are not confirmed.</a:t>
            </a:r>
            <a:endParaRPr lang="en-US" sz="3600" dirty="0"/>
          </a:p>
        </p:txBody>
      </p:sp>
      <p:pic>
        <p:nvPicPr>
          <p:cNvPr id="9217" name="Picture 1" descr="H:\6-Vital Records\Deaths\1-ALL CERTS\ANDREWS_Charlie-1975-C-Wilsonville.JPG"/>
          <p:cNvPicPr>
            <a:picLocks noChangeAspect="1" noChangeArrowheads="1"/>
          </p:cNvPicPr>
          <p:nvPr/>
        </p:nvPicPr>
        <p:blipFill>
          <a:blip r:embed="rId2" cstate="print"/>
          <a:srcRect/>
          <a:stretch>
            <a:fillRect/>
          </a:stretch>
        </p:blipFill>
        <p:spPr bwMode="auto">
          <a:xfrm>
            <a:off x="5105400" y="1524000"/>
            <a:ext cx="4038600" cy="538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records - Incomplete</a:t>
            </a:r>
            <a:endParaRPr lang="en-US" dirty="0"/>
          </a:p>
        </p:txBody>
      </p:sp>
      <p:sp>
        <p:nvSpPr>
          <p:cNvPr id="3" name="Content Placeholder 2"/>
          <p:cNvSpPr>
            <a:spLocks noGrp="1"/>
          </p:cNvSpPr>
          <p:nvPr>
            <p:ph idx="1"/>
          </p:nvPr>
        </p:nvSpPr>
        <p:spPr>
          <a:xfrm>
            <a:off x="457200" y="1775191"/>
            <a:ext cx="8229600" cy="3558809"/>
          </a:xfrm>
        </p:spPr>
        <p:txBody>
          <a:bodyPr>
            <a:normAutofit fontScale="70000" lnSpcReduction="20000"/>
          </a:bodyPr>
          <a:lstStyle/>
          <a:p>
            <a:pPr>
              <a:lnSpc>
                <a:spcPct val="120000"/>
              </a:lnSpc>
              <a:spcAft>
                <a:spcPts val="600"/>
              </a:spcAft>
              <a:buNone/>
            </a:pPr>
            <a:r>
              <a:rPr lang="en-US" dirty="0" smtClean="0"/>
              <a:t>We have recorded 1757 gravestones with 2246 </a:t>
            </a:r>
            <a:r>
              <a:rPr lang="en-US" dirty="0" smtClean="0"/>
              <a:t>names.</a:t>
            </a:r>
            <a:endParaRPr lang="en-US" dirty="0" smtClean="0"/>
          </a:p>
          <a:p>
            <a:pPr>
              <a:lnSpc>
                <a:spcPct val="120000"/>
              </a:lnSpc>
              <a:spcAft>
                <a:spcPts val="600"/>
              </a:spcAft>
              <a:buNone/>
            </a:pPr>
            <a:r>
              <a:rPr lang="en-US" dirty="0" smtClean="0"/>
              <a:t>Find A Grave has photos of 560 </a:t>
            </a:r>
            <a:r>
              <a:rPr lang="en-US" dirty="0" smtClean="0"/>
              <a:t>stones.</a:t>
            </a:r>
            <a:endParaRPr lang="en-US" dirty="0" smtClean="0"/>
          </a:p>
          <a:p>
            <a:pPr>
              <a:lnSpc>
                <a:spcPct val="120000"/>
              </a:lnSpc>
              <a:spcAft>
                <a:spcPts val="600"/>
              </a:spcAft>
              <a:buNone/>
            </a:pPr>
            <a:r>
              <a:rPr lang="en-US" dirty="0" smtClean="0"/>
              <a:t>City records show </a:t>
            </a:r>
            <a:r>
              <a:rPr lang="en-US" dirty="0" smtClean="0"/>
              <a:t>1585 </a:t>
            </a:r>
            <a:r>
              <a:rPr lang="en-US" dirty="0" smtClean="0"/>
              <a:t>names.</a:t>
            </a:r>
          </a:p>
          <a:p>
            <a:pPr>
              <a:lnSpc>
                <a:spcPct val="120000"/>
              </a:lnSpc>
              <a:spcAft>
                <a:spcPts val="600"/>
              </a:spcAft>
              <a:buNone/>
            </a:pPr>
            <a:r>
              <a:rPr lang="en-US" dirty="0" smtClean="0"/>
              <a:t>Below is what city records look like for part of 1971.  The “Division” is no longer used.</a:t>
            </a:r>
          </a:p>
          <a:p>
            <a:pPr>
              <a:lnSpc>
                <a:spcPct val="120000"/>
              </a:lnSpc>
              <a:spcAft>
                <a:spcPts val="600"/>
              </a:spcAft>
              <a:buNone/>
            </a:pPr>
            <a:r>
              <a:rPr lang="en-US" dirty="0" smtClean="0"/>
              <a:t>Robert Fitzgerald is supposedly in Section C Lot 46 Grave 46.  He is in fact in the “County” section.</a:t>
            </a:r>
          </a:p>
          <a:p>
            <a:pPr>
              <a:lnSpc>
                <a:spcPct val="120000"/>
              </a:lnSpc>
              <a:spcAft>
                <a:spcPts val="600"/>
              </a:spcAft>
              <a:buNone/>
            </a:pPr>
            <a:r>
              <a:rPr lang="en-US" dirty="0" smtClean="0"/>
              <a:t>We have NO idea where the “Baby lot” is.</a:t>
            </a:r>
            <a:endParaRPr lang="en-US" dirty="0" smtClean="0"/>
          </a:p>
        </p:txBody>
      </p:sp>
      <p:pic>
        <p:nvPicPr>
          <p:cNvPr id="8193" name="Picture 1"/>
          <p:cNvPicPr>
            <a:picLocks noChangeAspect="1" noChangeArrowheads="1"/>
          </p:cNvPicPr>
          <p:nvPr/>
        </p:nvPicPr>
        <p:blipFill>
          <a:blip r:embed="rId2" cstate="print"/>
          <a:srcRect b="48000"/>
          <a:stretch>
            <a:fillRect/>
          </a:stretch>
        </p:blipFill>
        <p:spPr bwMode="auto">
          <a:xfrm>
            <a:off x="533400" y="5486400"/>
            <a:ext cx="7820025"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records - Incomplete</a:t>
            </a:r>
            <a:endParaRPr lang="en-US" dirty="0"/>
          </a:p>
        </p:txBody>
      </p:sp>
      <p:sp>
        <p:nvSpPr>
          <p:cNvPr id="3" name="Content Placeholder 2"/>
          <p:cNvSpPr>
            <a:spLocks noGrp="1"/>
          </p:cNvSpPr>
          <p:nvPr>
            <p:ph idx="1"/>
          </p:nvPr>
        </p:nvSpPr>
        <p:spPr/>
        <p:txBody>
          <a:bodyPr/>
          <a:lstStyle/>
          <a:p>
            <a:pPr>
              <a:spcAft>
                <a:spcPts val="600"/>
              </a:spcAft>
              <a:buNone/>
            </a:pPr>
            <a:r>
              <a:rPr lang="en-US" dirty="0" smtClean="0"/>
              <a:t>270 </a:t>
            </a:r>
            <a:r>
              <a:rPr lang="en-US" dirty="0" smtClean="0"/>
              <a:t>obituaries show </a:t>
            </a:r>
            <a:r>
              <a:rPr lang="en-US" dirty="0" smtClean="0"/>
              <a:t>Hilldale; more </a:t>
            </a:r>
            <a:r>
              <a:rPr lang="en-US" dirty="0" smtClean="0"/>
              <a:t>show </a:t>
            </a:r>
            <a:r>
              <a:rPr lang="en-US" dirty="0" smtClean="0"/>
              <a:t>Boyle Co, Danville, or even </a:t>
            </a:r>
            <a:r>
              <a:rPr lang="en-US" dirty="0" smtClean="0"/>
              <a:t>Hillcrest.</a:t>
            </a:r>
            <a:endParaRPr lang="en-US" dirty="0" smtClean="0"/>
          </a:p>
          <a:p>
            <a:pPr>
              <a:spcAft>
                <a:spcPts val="600"/>
              </a:spcAft>
              <a:buNone/>
            </a:pPr>
            <a:r>
              <a:rPr lang="en-US" dirty="0" smtClean="0"/>
              <a:t>1210 </a:t>
            </a:r>
            <a:r>
              <a:rPr lang="en-US" dirty="0" smtClean="0"/>
              <a:t>death </a:t>
            </a:r>
            <a:r>
              <a:rPr lang="en-US" dirty="0" smtClean="0"/>
              <a:t>certificates say Hilldale.</a:t>
            </a:r>
            <a:endParaRPr lang="en-US" dirty="0" smtClean="0"/>
          </a:p>
          <a:p>
            <a:pPr>
              <a:spcAft>
                <a:spcPts val="600"/>
              </a:spcAft>
              <a:buNone/>
            </a:pPr>
            <a:r>
              <a:rPr lang="en-US" dirty="0" smtClean="0"/>
              <a:t>510 funeral programs </a:t>
            </a:r>
            <a:r>
              <a:rPr lang="en-US" dirty="0" smtClean="0"/>
              <a:t>show Hilldale.</a:t>
            </a:r>
            <a:endParaRPr lang="en-US" dirty="0" smtClean="0"/>
          </a:p>
          <a:p>
            <a:pPr>
              <a:spcAft>
                <a:spcPts val="600"/>
              </a:spcAft>
              <a:buNone/>
            </a:pPr>
            <a:r>
              <a:rPr lang="en-US" dirty="0" smtClean="0"/>
              <a:t>1396 that we KNOW are here but have no </a:t>
            </a:r>
            <a:r>
              <a:rPr lang="en-US" dirty="0" smtClean="0"/>
              <a:t>stones.</a:t>
            </a:r>
            <a:endParaRPr lang="en-US" dirty="0" smtClean="0"/>
          </a:p>
          <a:p>
            <a:pPr>
              <a:spcAft>
                <a:spcPts val="600"/>
              </a:spcAft>
              <a:buNone/>
            </a:pPr>
            <a:r>
              <a:rPr lang="en-US" dirty="0" smtClean="0"/>
              <a:t>Example </a:t>
            </a:r>
            <a:r>
              <a:rPr lang="en-US" dirty="0" smtClean="0"/>
              <a:t>– the city’s Robinson family records </a:t>
            </a:r>
            <a:r>
              <a:rPr lang="en-US" dirty="0" smtClean="0"/>
              <a:t>show only 5 of 17 </a:t>
            </a:r>
            <a:r>
              <a:rPr lang="en-US" dirty="0" smtClean="0"/>
              <a:t>burials.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TotalTime>
  <Words>1106</Words>
  <Application>Microsoft Office PowerPoint</Application>
  <PresentationFormat>On-screen Show (4:3)</PresentationFormat>
  <Paragraphs>70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And Miles To Go Before We Sleep:  The Struggle To Rescue The Records of  Hilldale Cemetery, Danville, KY</vt:lpstr>
      <vt:lpstr>Dennis and Diadama (Taylor) Doram</vt:lpstr>
      <vt:lpstr>History and Description of Hilldale</vt:lpstr>
      <vt:lpstr>Hilldale Cemetery, Layout</vt:lpstr>
      <vt:lpstr>The Goals</vt:lpstr>
      <vt:lpstr>The Goals</vt:lpstr>
      <vt:lpstr>History of Records</vt:lpstr>
      <vt:lpstr>Issues with records - Incomplete</vt:lpstr>
      <vt:lpstr>Issues with records - Incomplete</vt:lpstr>
      <vt:lpstr>Issues with records - Inaccurate</vt:lpstr>
      <vt:lpstr>Issues with records - Inaccurate</vt:lpstr>
      <vt:lpstr>Making Amends</vt:lpstr>
      <vt:lpstr>Making Amends</vt:lpstr>
      <vt:lpstr>Making Amends</vt:lpstr>
      <vt:lpstr>Making Amends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Miles To Go Before We Sleep:  The Struggle To Rescue The Records of Hilldale Cemetery, Danville, KY</dc:title>
  <dc:creator>Michael Denis</dc:creator>
  <cp:lastModifiedBy>Michael Denis</cp:lastModifiedBy>
  <cp:revision>9</cp:revision>
  <dcterms:created xsi:type="dcterms:W3CDTF">2020-08-30T22:10:35Z</dcterms:created>
  <dcterms:modified xsi:type="dcterms:W3CDTF">2020-08-31T00:31:05Z</dcterms:modified>
</cp:coreProperties>
</file>