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70" r:id="rId11"/>
    <p:sldId id="273" r:id="rId12"/>
    <p:sldId id="271" r:id="rId13"/>
    <p:sldId id="274" r:id="rId14"/>
    <p:sldId id="276" r:id="rId15"/>
    <p:sldId id="277" r:id="rId16"/>
    <p:sldId id="278" r:id="rId17"/>
    <p:sldId id="281" r:id="rId18"/>
    <p:sldId id="282" r:id="rId19"/>
    <p:sldId id="283" r:id="rId20"/>
    <p:sldId id="285" r:id="rId21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03" autoAdjust="0"/>
    <p:restoredTop sz="94660"/>
  </p:normalViewPr>
  <p:slideViewPr>
    <p:cSldViewPr>
      <p:cViewPr varScale="1">
        <p:scale>
          <a:sx n="104" d="100"/>
          <a:sy n="104" d="100"/>
        </p:scale>
        <p:origin x="134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k object 16">
            <a:extLst>
              <a:ext uri="{FF2B5EF4-FFF2-40B4-BE49-F238E27FC236}">
                <a16:creationId xmlns:a16="http://schemas.microsoft.com/office/drawing/2014/main" id="{927B0DC6-E98E-4966-BF4D-46A98E6A1545}"/>
              </a:ext>
            </a:extLst>
          </p:cNvPr>
          <p:cNvSpPr>
            <a:spLocks/>
          </p:cNvSpPr>
          <p:nvPr/>
        </p:nvSpPr>
        <p:spPr bwMode="auto">
          <a:xfrm>
            <a:off x="152400" y="2514600"/>
            <a:ext cx="8839200" cy="3876675"/>
          </a:xfrm>
          <a:custGeom>
            <a:avLst/>
            <a:gdLst/>
            <a:ahLst/>
            <a:cxnLst>
              <a:cxn ang="0">
                <a:pos x="0" y="3877056"/>
              </a:cxn>
              <a:cxn ang="0">
                <a:pos x="8839198" y="3877056"/>
              </a:cxn>
              <a:cxn ang="0">
                <a:pos x="8839198" y="0"/>
              </a:cxn>
              <a:cxn ang="0">
                <a:pos x="0" y="0"/>
              </a:cxn>
              <a:cxn ang="0">
                <a:pos x="0" y="3877056"/>
              </a:cxn>
            </a:cxnLst>
            <a:rect l="0" t="0" r="r" b="b"/>
            <a:pathLst>
              <a:path w="8839200" h="3877310">
                <a:moveTo>
                  <a:pt x="0" y="3877056"/>
                </a:moveTo>
                <a:lnTo>
                  <a:pt x="8839198" y="3877056"/>
                </a:lnTo>
                <a:lnTo>
                  <a:pt x="8839198" y="0"/>
                </a:lnTo>
                <a:lnTo>
                  <a:pt x="0" y="0"/>
                </a:lnTo>
                <a:lnTo>
                  <a:pt x="0" y="3877056"/>
                </a:lnTo>
                <a:close/>
              </a:path>
            </a:pathLst>
          </a:custGeom>
          <a:solidFill>
            <a:srgbClr val="F1F0E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5" name="bk object 17">
            <a:extLst>
              <a:ext uri="{FF2B5EF4-FFF2-40B4-BE49-F238E27FC236}">
                <a16:creationId xmlns:a16="http://schemas.microsoft.com/office/drawing/2014/main" id="{D34EC045-2E7F-4E0B-BA56-5D39A837084D}"/>
              </a:ext>
            </a:extLst>
          </p:cNvPr>
          <p:cNvSpPr>
            <a:spLocks/>
          </p:cNvSpPr>
          <p:nvPr/>
        </p:nvSpPr>
        <p:spPr bwMode="auto">
          <a:xfrm>
            <a:off x="152400" y="6700838"/>
            <a:ext cx="8839200" cy="4762"/>
          </a:xfrm>
          <a:custGeom>
            <a:avLst/>
            <a:gdLst/>
            <a:ahLst/>
            <a:cxnLst>
              <a:cxn ang="0">
                <a:pos x="0" y="4380"/>
              </a:cxn>
              <a:cxn ang="0">
                <a:pos x="8839198" y="4380"/>
              </a:cxn>
              <a:cxn ang="0">
                <a:pos x="8839198" y="0"/>
              </a:cxn>
              <a:cxn ang="0">
                <a:pos x="0" y="0"/>
              </a:cxn>
              <a:cxn ang="0">
                <a:pos x="0" y="4380"/>
              </a:cxn>
            </a:cxnLst>
            <a:rect l="0" t="0" r="r" b="b"/>
            <a:pathLst>
              <a:path w="8839200" h="4445">
                <a:moveTo>
                  <a:pt x="0" y="4380"/>
                </a:moveTo>
                <a:lnTo>
                  <a:pt x="8839198" y="4380"/>
                </a:lnTo>
                <a:lnTo>
                  <a:pt x="8839198" y="0"/>
                </a:lnTo>
                <a:lnTo>
                  <a:pt x="0" y="0"/>
                </a:lnTo>
                <a:lnTo>
                  <a:pt x="0" y="4380"/>
                </a:lnTo>
                <a:close/>
              </a:path>
            </a:pathLst>
          </a:custGeom>
          <a:solidFill>
            <a:srgbClr val="F1F0E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6" name="bk object 18">
            <a:extLst>
              <a:ext uri="{FF2B5EF4-FFF2-40B4-BE49-F238E27FC236}">
                <a16:creationId xmlns:a16="http://schemas.microsoft.com/office/drawing/2014/main" id="{DF1D6E30-6051-43C6-8526-C58CA6F1B77C}"/>
              </a:ext>
            </a:extLst>
          </p:cNvPr>
          <p:cNvSpPr>
            <a:spLocks/>
          </p:cNvSpPr>
          <p:nvPr/>
        </p:nvSpPr>
        <p:spPr bwMode="auto">
          <a:xfrm>
            <a:off x="152400" y="6705600"/>
            <a:ext cx="8839200" cy="152400"/>
          </a:xfrm>
          <a:custGeom>
            <a:avLst/>
            <a:gdLst/>
            <a:ahLst/>
            <a:cxnLst>
              <a:cxn ang="0">
                <a:pos x="0" y="152400"/>
              </a:cxn>
              <a:cxn ang="0">
                <a:pos x="8839198" y="152400"/>
              </a:cxn>
              <a:cxn ang="0">
                <a:pos x="8839198" y="0"/>
              </a:cxn>
              <a:cxn ang="0">
                <a:pos x="0" y="0"/>
              </a:cxn>
              <a:cxn ang="0">
                <a:pos x="0" y="152400"/>
              </a:cxn>
            </a:cxnLst>
            <a:rect l="0" t="0" r="r" b="b"/>
            <a:pathLst>
              <a:path w="8839200" h="152400">
                <a:moveTo>
                  <a:pt x="0" y="152400"/>
                </a:moveTo>
                <a:lnTo>
                  <a:pt x="8839198" y="152400"/>
                </a:lnTo>
                <a:lnTo>
                  <a:pt x="8839198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7" name="bk object 19">
            <a:extLst>
              <a:ext uri="{FF2B5EF4-FFF2-40B4-BE49-F238E27FC236}">
                <a16:creationId xmlns:a16="http://schemas.microsoft.com/office/drawing/2014/main" id="{F202B4F2-900C-4EA2-980B-C6B53DF3EFC3}"/>
              </a:ext>
            </a:extLst>
          </p:cNvPr>
          <p:cNvSpPr>
            <a:spLocks/>
          </p:cNvSpPr>
          <p:nvPr/>
        </p:nvSpPr>
        <p:spPr bwMode="auto">
          <a:xfrm>
            <a:off x="8991600" y="2514600"/>
            <a:ext cx="152400" cy="4343400"/>
          </a:xfrm>
          <a:custGeom>
            <a:avLst/>
            <a:gdLst/>
            <a:ahLst/>
            <a:cxnLst>
              <a:cxn ang="0">
                <a:pos x="0" y="4343399"/>
              </a:cxn>
              <a:cxn ang="0">
                <a:pos x="152400" y="4343399"/>
              </a:cxn>
              <a:cxn ang="0">
                <a:pos x="152400" y="0"/>
              </a:cxn>
              <a:cxn ang="0">
                <a:pos x="0" y="0"/>
              </a:cxn>
              <a:cxn ang="0">
                <a:pos x="0" y="4343399"/>
              </a:cxn>
            </a:cxnLst>
            <a:rect l="0" t="0" r="r" b="b"/>
            <a:pathLst>
              <a:path w="152400" h="4343400">
                <a:moveTo>
                  <a:pt x="0" y="4343399"/>
                </a:moveTo>
                <a:lnTo>
                  <a:pt x="152400" y="4343399"/>
                </a:lnTo>
                <a:lnTo>
                  <a:pt x="152400" y="0"/>
                </a:lnTo>
                <a:lnTo>
                  <a:pt x="0" y="0"/>
                </a:lnTo>
                <a:lnTo>
                  <a:pt x="0" y="434339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8" name="bk object 20">
            <a:extLst>
              <a:ext uri="{FF2B5EF4-FFF2-40B4-BE49-F238E27FC236}">
                <a16:creationId xmlns:a16="http://schemas.microsoft.com/office/drawing/2014/main" id="{6A5CF8E5-3647-4399-9F6F-3BA40C89BCF0}"/>
              </a:ext>
            </a:extLst>
          </p:cNvPr>
          <p:cNvSpPr>
            <a:spLocks/>
          </p:cNvSpPr>
          <p:nvPr/>
        </p:nvSpPr>
        <p:spPr bwMode="auto">
          <a:xfrm>
            <a:off x="0" y="2514600"/>
            <a:ext cx="152400" cy="4343400"/>
          </a:xfrm>
          <a:custGeom>
            <a:avLst/>
            <a:gdLst/>
            <a:ahLst/>
            <a:cxnLst>
              <a:cxn ang="0">
                <a:pos x="0" y="4343399"/>
              </a:cxn>
              <a:cxn ang="0">
                <a:pos x="152400" y="4343399"/>
              </a:cxn>
              <a:cxn ang="0">
                <a:pos x="152400" y="0"/>
              </a:cxn>
              <a:cxn ang="0">
                <a:pos x="0" y="0"/>
              </a:cxn>
              <a:cxn ang="0">
                <a:pos x="0" y="4343399"/>
              </a:cxn>
            </a:cxnLst>
            <a:rect l="0" t="0" r="r" b="b"/>
            <a:pathLst>
              <a:path w="152400" h="4343400">
                <a:moveTo>
                  <a:pt x="0" y="4343399"/>
                </a:moveTo>
                <a:lnTo>
                  <a:pt x="152400" y="4343399"/>
                </a:lnTo>
                <a:lnTo>
                  <a:pt x="152400" y="0"/>
                </a:lnTo>
                <a:lnTo>
                  <a:pt x="0" y="0"/>
                </a:lnTo>
                <a:lnTo>
                  <a:pt x="0" y="434339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9" name="bk object 21">
            <a:extLst>
              <a:ext uri="{FF2B5EF4-FFF2-40B4-BE49-F238E27FC236}">
                <a16:creationId xmlns:a16="http://schemas.microsoft.com/office/drawing/2014/main" id="{4571A7A5-1CAE-4F5C-B8F8-A6947B842964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2514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43998" y="0"/>
              </a:cxn>
              <a:cxn ang="0">
                <a:pos x="9143998" y="2514598"/>
              </a:cxn>
              <a:cxn ang="0">
                <a:pos x="0" y="2514598"/>
              </a:cxn>
              <a:cxn ang="0">
                <a:pos x="0" y="0"/>
              </a:cxn>
            </a:cxnLst>
            <a:rect l="0" t="0" r="r" b="b"/>
            <a:pathLst>
              <a:path w="9144000" h="2514600">
                <a:moveTo>
                  <a:pt x="0" y="0"/>
                </a:moveTo>
                <a:lnTo>
                  <a:pt x="9143998" y="0"/>
                </a:lnTo>
                <a:lnTo>
                  <a:pt x="9143998" y="2514598"/>
                </a:lnTo>
                <a:lnTo>
                  <a:pt x="0" y="25145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" name="bk object 22">
            <a:extLst>
              <a:ext uri="{FF2B5EF4-FFF2-40B4-BE49-F238E27FC236}">
                <a16:creationId xmlns:a16="http://schemas.microsoft.com/office/drawing/2014/main" id="{1DD7672B-5141-4BAF-84A4-D0DD6855F87C}"/>
              </a:ext>
            </a:extLst>
          </p:cNvPr>
          <p:cNvSpPr>
            <a:spLocks/>
          </p:cNvSpPr>
          <p:nvPr/>
        </p:nvSpPr>
        <p:spPr bwMode="auto">
          <a:xfrm>
            <a:off x="146050" y="6391275"/>
            <a:ext cx="8834438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833102" y="0"/>
              </a:cxn>
              <a:cxn ang="0">
                <a:pos x="8833102" y="309563"/>
              </a:cxn>
              <a:cxn ang="0">
                <a:pos x="0" y="309563"/>
              </a:cxn>
              <a:cxn ang="0">
                <a:pos x="0" y="0"/>
              </a:cxn>
            </a:cxnLst>
            <a:rect l="0" t="0" r="r" b="b"/>
            <a:pathLst>
              <a:path w="8833485" h="309879">
                <a:moveTo>
                  <a:pt x="0" y="0"/>
                </a:moveTo>
                <a:lnTo>
                  <a:pt x="8833102" y="0"/>
                </a:lnTo>
                <a:lnTo>
                  <a:pt x="8833102" y="309563"/>
                </a:lnTo>
                <a:lnTo>
                  <a:pt x="0" y="309563"/>
                </a:lnTo>
                <a:lnTo>
                  <a:pt x="0" y="0"/>
                </a:lnTo>
                <a:close/>
              </a:path>
            </a:pathLst>
          </a:custGeom>
          <a:solidFill>
            <a:srgbClr val="AAC46C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1" name="bk object 23">
            <a:extLst>
              <a:ext uri="{FF2B5EF4-FFF2-40B4-BE49-F238E27FC236}">
                <a16:creationId xmlns:a16="http://schemas.microsoft.com/office/drawing/2014/main" id="{17512335-B427-4E51-8729-28531937D285}"/>
              </a:ext>
            </a:extLst>
          </p:cNvPr>
          <p:cNvSpPr>
            <a:spLocks/>
          </p:cNvSpPr>
          <p:nvPr/>
        </p:nvSpPr>
        <p:spPr bwMode="auto">
          <a:xfrm>
            <a:off x="155575" y="2419350"/>
            <a:ext cx="883285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833101" y="1"/>
              </a:cxn>
            </a:cxnLst>
            <a:rect l="0" t="0" r="r" b="b"/>
            <a:pathLst>
              <a:path w="8833485">
                <a:moveTo>
                  <a:pt x="0" y="0"/>
                </a:moveTo>
                <a:lnTo>
                  <a:pt x="8833101" y="1"/>
                </a:lnTo>
              </a:path>
            </a:pathLst>
          </a:custGeom>
          <a:noFill/>
          <a:ln w="11429">
            <a:solidFill>
              <a:srgbClr val="99B15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2" name="bk object 24">
            <a:extLst>
              <a:ext uri="{FF2B5EF4-FFF2-40B4-BE49-F238E27FC236}">
                <a16:creationId xmlns:a16="http://schemas.microsoft.com/office/drawing/2014/main" id="{018FE574-BD43-459C-9B92-87129062E086}"/>
              </a:ext>
            </a:extLst>
          </p:cNvPr>
          <p:cNvSpPr>
            <a:spLocks/>
          </p:cNvSpPr>
          <p:nvPr/>
        </p:nvSpPr>
        <p:spPr bwMode="auto">
          <a:xfrm>
            <a:off x="152400" y="152400"/>
            <a:ext cx="8832850" cy="6546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833101" y="0"/>
              </a:cxn>
              <a:cxn ang="0">
                <a:pos x="8833101" y="6547102"/>
              </a:cxn>
              <a:cxn ang="0">
                <a:pos x="0" y="6547102"/>
              </a:cxn>
              <a:cxn ang="0">
                <a:pos x="0" y="0"/>
              </a:cxn>
            </a:cxnLst>
            <a:rect l="0" t="0" r="r" b="b"/>
            <a:pathLst>
              <a:path w="8833485" h="6547484">
                <a:moveTo>
                  <a:pt x="0" y="0"/>
                </a:moveTo>
                <a:lnTo>
                  <a:pt x="8833101" y="0"/>
                </a:lnTo>
                <a:lnTo>
                  <a:pt x="8833101" y="6547102"/>
                </a:lnTo>
                <a:lnTo>
                  <a:pt x="0" y="6547102"/>
                </a:lnTo>
                <a:lnTo>
                  <a:pt x="0" y="0"/>
                </a:lnTo>
                <a:close/>
              </a:path>
            </a:pathLst>
          </a:custGeom>
          <a:noFill/>
          <a:ln w="9524">
            <a:solidFill>
              <a:srgbClr val="99B15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3" name="bk object 25">
            <a:extLst>
              <a:ext uri="{FF2B5EF4-FFF2-40B4-BE49-F238E27FC236}">
                <a16:creationId xmlns:a16="http://schemas.microsoft.com/office/drawing/2014/main" id="{CCDF8AE9-5205-429D-9A0C-C9AA13B75540}"/>
              </a:ext>
            </a:extLst>
          </p:cNvPr>
          <p:cNvSpPr>
            <a:spLocks/>
          </p:cNvSpPr>
          <p:nvPr/>
        </p:nvSpPr>
        <p:spPr bwMode="auto">
          <a:xfrm>
            <a:off x="4267200" y="2114550"/>
            <a:ext cx="609600" cy="609600"/>
          </a:xfrm>
          <a:custGeom>
            <a:avLst/>
            <a:gdLst/>
            <a:ahLst/>
            <a:cxnLst>
              <a:cxn ang="0">
                <a:pos x="304800" y="0"/>
              </a:cxn>
              <a:cxn ang="0">
                <a:pos x="255359" y="3989"/>
              </a:cxn>
              <a:cxn ang="0">
                <a:pos x="208459" y="15538"/>
              </a:cxn>
              <a:cxn ang="0">
                <a:pos x="164727" y="34021"/>
              </a:cxn>
              <a:cxn ang="0">
                <a:pos x="124789" y="58808"/>
              </a:cxn>
              <a:cxn ang="0">
                <a:pos x="89274" y="89274"/>
              </a:cxn>
              <a:cxn ang="0">
                <a:pos x="58808" y="124789"/>
              </a:cxn>
              <a:cxn ang="0">
                <a:pos x="34021" y="164727"/>
              </a:cxn>
              <a:cxn ang="0">
                <a:pos x="15538" y="208459"/>
              </a:cxn>
              <a:cxn ang="0">
                <a:pos x="3989" y="255359"/>
              </a:cxn>
              <a:cxn ang="0">
                <a:pos x="0" y="304800"/>
              </a:cxn>
              <a:cxn ang="0">
                <a:pos x="3989" y="354240"/>
              </a:cxn>
              <a:cxn ang="0">
                <a:pos x="15538" y="401140"/>
              </a:cxn>
              <a:cxn ang="0">
                <a:pos x="34021" y="444872"/>
              </a:cxn>
              <a:cxn ang="0">
                <a:pos x="58808" y="484810"/>
              </a:cxn>
              <a:cxn ang="0">
                <a:pos x="89274" y="520325"/>
              </a:cxn>
              <a:cxn ang="0">
                <a:pos x="124789" y="550791"/>
              </a:cxn>
              <a:cxn ang="0">
                <a:pos x="164727" y="575578"/>
              </a:cxn>
              <a:cxn ang="0">
                <a:pos x="208459" y="594061"/>
              </a:cxn>
              <a:cxn ang="0">
                <a:pos x="255359" y="605610"/>
              </a:cxn>
              <a:cxn ang="0">
                <a:pos x="304800" y="609600"/>
              </a:cxn>
              <a:cxn ang="0">
                <a:pos x="354240" y="605610"/>
              </a:cxn>
              <a:cxn ang="0">
                <a:pos x="401140" y="594061"/>
              </a:cxn>
              <a:cxn ang="0">
                <a:pos x="444873" y="575578"/>
              </a:cxn>
              <a:cxn ang="0">
                <a:pos x="484811" y="550791"/>
              </a:cxn>
              <a:cxn ang="0">
                <a:pos x="520326" y="520325"/>
              </a:cxn>
              <a:cxn ang="0">
                <a:pos x="550791" y="484810"/>
              </a:cxn>
              <a:cxn ang="0">
                <a:pos x="575578" y="444872"/>
              </a:cxn>
              <a:cxn ang="0">
                <a:pos x="594061" y="401140"/>
              </a:cxn>
              <a:cxn ang="0">
                <a:pos x="605610" y="354240"/>
              </a:cxn>
              <a:cxn ang="0">
                <a:pos x="609600" y="304800"/>
              </a:cxn>
              <a:cxn ang="0">
                <a:pos x="605610" y="255359"/>
              </a:cxn>
              <a:cxn ang="0">
                <a:pos x="594061" y="208459"/>
              </a:cxn>
              <a:cxn ang="0">
                <a:pos x="575578" y="164727"/>
              </a:cxn>
              <a:cxn ang="0">
                <a:pos x="550791" y="124789"/>
              </a:cxn>
              <a:cxn ang="0">
                <a:pos x="520326" y="89274"/>
              </a:cxn>
              <a:cxn ang="0">
                <a:pos x="484811" y="58808"/>
              </a:cxn>
              <a:cxn ang="0">
                <a:pos x="444873" y="34021"/>
              </a:cxn>
              <a:cxn ang="0">
                <a:pos x="401140" y="15538"/>
              </a:cxn>
              <a:cxn ang="0">
                <a:pos x="354240" y="3989"/>
              </a:cxn>
              <a:cxn ang="0">
                <a:pos x="304800" y="0"/>
              </a:cxn>
            </a:cxnLst>
            <a:rect l="0" t="0" r="r" b="b"/>
            <a:pathLst>
              <a:path w="609600" h="609600">
                <a:moveTo>
                  <a:pt x="304800" y="0"/>
                </a:moveTo>
                <a:lnTo>
                  <a:pt x="255359" y="3989"/>
                </a:lnTo>
                <a:lnTo>
                  <a:pt x="208459" y="15538"/>
                </a:lnTo>
                <a:lnTo>
                  <a:pt x="164727" y="34021"/>
                </a:lnTo>
                <a:lnTo>
                  <a:pt x="124789" y="58808"/>
                </a:lnTo>
                <a:lnTo>
                  <a:pt x="89274" y="89274"/>
                </a:lnTo>
                <a:lnTo>
                  <a:pt x="58808" y="124789"/>
                </a:lnTo>
                <a:lnTo>
                  <a:pt x="34021" y="164727"/>
                </a:lnTo>
                <a:lnTo>
                  <a:pt x="15538" y="208459"/>
                </a:lnTo>
                <a:lnTo>
                  <a:pt x="3989" y="255359"/>
                </a:lnTo>
                <a:lnTo>
                  <a:pt x="0" y="304800"/>
                </a:lnTo>
                <a:lnTo>
                  <a:pt x="3989" y="354240"/>
                </a:lnTo>
                <a:lnTo>
                  <a:pt x="15538" y="401140"/>
                </a:lnTo>
                <a:lnTo>
                  <a:pt x="34021" y="444872"/>
                </a:lnTo>
                <a:lnTo>
                  <a:pt x="58808" y="484810"/>
                </a:lnTo>
                <a:lnTo>
                  <a:pt x="89274" y="520325"/>
                </a:lnTo>
                <a:lnTo>
                  <a:pt x="124789" y="550791"/>
                </a:lnTo>
                <a:lnTo>
                  <a:pt x="164727" y="575578"/>
                </a:lnTo>
                <a:lnTo>
                  <a:pt x="208459" y="594061"/>
                </a:lnTo>
                <a:lnTo>
                  <a:pt x="255359" y="605610"/>
                </a:lnTo>
                <a:lnTo>
                  <a:pt x="304800" y="609600"/>
                </a:lnTo>
                <a:lnTo>
                  <a:pt x="354240" y="605610"/>
                </a:lnTo>
                <a:lnTo>
                  <a:pt x="401140" y="594061"/>
                </a:lnTo>
                <a:lnTo>
                  <a:pt x="444873" y="575578"/>
                </a:lnTo>
                <a:lnTo>
                  <a:pt x="484811" y="550791"/>
                </a:lnTo>
                <a:lnTo>
                  <a:pt x="520326" y="520325"/>
                </a:lnTo>
                <a:lnTo>
                  <a:pt x="550791" y="484810"/>
                </a:lnTo>
                <a:lnTo>
                  <a:pt x="575578" y="444872"/>
                </a:lnTo>
                <a:lnTo>
                  <a:pt x="594061" y="401140"/>
                </a:lnTo>
                <a:lnTo>
                  <a:pt x="605610" y="354240"/>
                </a:lnTo>
                <a:lnTo>
                  <a:pt x="609600" y="304800"/>
                </a:lnTo>
                <a:lnTo>
                  <a:pt x="605610" y="255359"/>
                </a:lnTo>
                <a:lnTo>
                  <a:pt x="594061" y="208459"/>
                </a:lnTo>
                <a:lnTo>
                  <a:pt x="575578" y="164727"/>
                </a:lnTo>
                <a:lnTo>
                  <a:pt x="550791" y="124789"/>
                </a:lnTo>
                <a:lnTo>
                  <a:pt x="520326" y="89274"/>
                </a:lnTo>
                <a:lnTo>
                  <a:pt x="484811" y="58808"/>
                </a:lnTo>
                <a:lnTo>
                  <a:pt x="444873" y="34021"/>
                </a:lnTo>
                <a:lnTo>
                  <a:pt x="401140" y="15538"/>
                </a:lnTo>
                <a:lnTo>
                  <a:pt x="354240" y="3989"/>
                </a:lnTo>
                <a:lnTo>
                  <a:pt x="30480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4" name="bk object 26">
            <a:extLst>
              <a:ext uri="{FF2B5EF4-FFF2-40B4-BE49-F238E27FC236}">
                <a16:creationId xmlns:a16="http://schemas.microsoft.com/office/drawing/2014/main" id="{56796709-DEE3-441F-8277-72C7F76E4796}"/>
              </a:ext>
            </a:extLst>
          </p:cNvPr>
          <p:cNvSpPr>
            <a:spLocks/>
          </p:cNvSpPr>
          <p:nvPr/>
        </p:nvSpPr>
        <p:spPr bwMode="auto">
          <a:xfrm>
            <a:off x="4362450" y="2209800"/>
            <a:ext cx="420688" cy="420688"/>
          </a:xfrm>
          <a:custGeom>
            <a:avLst/>
            <a:gdLst/>
            <a:ahLst/>
            <a:cxnLst>
              <a:cxn ang="0">
                <a:pos x="210312" y="0"/>
              </a:cxn>
              <a:cxn ang="0">
                <a:pos x="162089" y="5554"/>
              </a:cxn>
              <a:cxn ang="0">
                <a:pos x="117821" y="21376"/>
              </a:cxn>
              <a:cxn ang="0">
                <a:pos x="78772" y="46203"/>
              </a:cxn>
              <a:cxn ang="0">
                <a:pos x="46202" y="78772"/>
              </a:cxn>
              <a:cxn ang="0">
                <a:pos x="21376" y="117822"/>
              </a:cxn>
              <a:cxn ang="0">
                <a:pos x="5554" y="162089"/>
              </a:cxn>
              <a:cxn ang="0">
                <a:pos x="0" y="210312"/>
              </a:cxn>
              <a:cxn ang="0">
                <a:pos x="5554" y="258534"/>
              </a:cxn>
              <a:cxn ang="0">
                <a:pos x="21376" y="302802"/>
              </a:cxn>
              <a:cxn ang="0">
                <a:pos x="46202" y="341851"/>
              </a:cxn>
              <a:cxn ang="0">
                <a:pos x="78772" y="374421"/>
              </a:cxn>
              <a:cxn ang="0">
                <a:pos x="117821" y="399247"/>
              </a:cxn>
              <a:cxn ang="0">
                <a:pos x="162089" y="415069"/>
              </a:cxn>
              <a:cxn ang="0">
                <a:pos x="210312" y="420624"/>
              </a:cxn>
              <a:cxn ang="0">
                <a:pos x="258534" y="415069"/>
              </a:cxn>
              <a:cxn ang="0">
                <a:pos x="302801" y="399247"/>
              </a:cxn>
              <a:cxn ang="0">
                <a:pos x="341851" y="374421"/>
              </a:cxn>
              <a:cxn ang="0">
                <a:pos x="374420" y="341851"/>
              </a:cxn>
              <a:cxn ang="0">
                <a:pos x="399247" y="302802"/>
              </a:cxn>
              <a:cxn ang="0">
                <a:pos x="415069" y="258534"/>
              </a:cxn>
              <a:cxn ang="0">
                <a:pos x="420624" y="210312"/>
              </a:cxn>
              <a:cxn ang="0">
                <a:pos x="415069" y="162089"/>
              </a:cxn>
              <a:cxn ang="0">
                <a:pos x="399247" y="117822"/>
              </a:cxn>
              <a:cxn ang="0">
                <a:pos x="374420" y="78772"/>
              </a:cxn>
              <a:cxn ang="0">
                <a:pos x="341851" y="46203"/>
              </a:cxn>
              <a:cxn ang="0">
                <a:pos x="302801" y="21376"/>
              </a:cxn>
              <a:cxn ang="0">
                <a:pos x="258534" y="5554"/>
              </a:cxn>
              <a:cxn ang="0">
                <a:pos x="210312" y="0"/>
              </a:cxn>
            </a:cxnLst>
            <a:rect l="0" t="0" r="r" b="b"/>
            <a:pathLst>
              <a:path w="421004" h="421005">
                <a:moveTo>
                  <a:pt x="210312" y="0"/>
                </a:moveTo>
                <a:lnTo>
                  <a:pt x="162089" y="5554"/>
                </a:lnTo>
                <a:lnTo>
                  <a:pt x="117821" y="21376"/>
                </a:lnTo>
                <a:lnTo>
                  <a:pt x="78772" y="46203"/>
                </a:lnTo>
                <a:lnTo>
                  <a:pt x="46202" y="78772"/>
                </a:lnTo>
                <a:lnTo>
                  <a:pt x="21376" y="117822"/>
                </a:lnTo>
                <a:lnTo>
                  <a:pt x="5554" y="162089"/>
                </a:lnTo>
                <a:lnTo>
                  <a:pt x="0" y="210312"/>
                </a:lnTo>
                <a:lnTo>
                  <a:pt x="5554" y="258534"/>
                </a:lnTo>
                <a:lnTo>
                  <a:pt x="21376" y="302802"/>
                </a:lnTo>
                <a:lnTo>
                  <a:pt x="46202" y="341851"/>
                </a:lnTo>
                <a:lnTo>
                  <a:pt x="78772" y="374421"/>
                </a:lnTo>
                <a:lnTo>
                  <a:pt x="117821" y="399247"/>
                </a:lnTo>
                <a:lnTo>
                  <a:pt x="162089" y="415069"/>
                </a:lnTo>
                <a:lnTo>
                  <a:pt x="210312" y="420624"/>
                </a:lnTo>
                <a:lnTo>
                  <a:pt x="258534" y="415069"/>
                </a:lnTo>
                <a:lnTo>
                  <a:pt x="302801" y="399247"/>
                </a:lnTo>
                <a:lnTo>
                  <a:pt x="341851" y="374421"/>
                </a:lnTo>
                <a:lnTo>
                  <a:pt x="374420" y="341851"/>
                </a:lnTo>
                <a:lnTo>
                  <a:pt x="399247" y="302802"/>
                </a:lnTo>
                <a:lnTo>
                  <a:pt x="415069" y="258534"/>
                </a:lnTo>
                <a:lnTo>
                  <a:pt x="420624" y="210312"/>
                </a:lnTo>
                <a:lnTo>
                  <a:pt x="415069" y="162089"/>
                </a:lnTo>
                <a:lnTo>
                  <a:pt x="399247" y="117822"/>
                </a:lnTo>
                <a:lnTo>
                  <a:pt x="374420" y="78772"/>
                </a:lnTo>
                <a:lnTo>
                  <a:pt x="341851" y="46203"/>
                </a:lnTo>
                <a:lnTo>
                  <a:pt x="302801" y="21376"/>
                </a:lnTo>
                <a:lnTo>
                  <a:pt x="258534" y="5554"/>
                </a:lnTo>
                <a:lnTo>
                  <a:pt x="2103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5" name="bk object 27">
            <a:extLst>
              <a:ext uri="{FF2B5EF4-FFF2-40B4-BE49-F238E27FC236}">
                <a16:creationId xmlns:a16="http://schemas.microsoft.com/office/drawing/2014/main" id="{40F0406D-7B8D-4A50-A5F3-113ED5FD9EE2}"/>
              </a:ext>
            </a:extLst>
          </p:cNvPr>
          <p:cNvSpPr>
            <a:spLocks/>
          </p:cNvSpPr>
          <p:nvPr/>
        </p:nvSpPr>
        <p:spPr bwMode="auto">
          <a:xfrm>
            <a:off x="4344988" y="2192338"/>
            <a:ext cx="455612" cy="455612"/>
          </a:xfrm>
          <a:custGeom>
            <a:avLst/>
            <a:gdLst/>
            <a:ahLst/>
            <a:cxnLst>
              <a:cxn ang="0">
                <a:pos x="0" y="227352"/>
              </a:cxn>
              <a:cxn ang="0">
                <a:pos x="4291" y="181868"/>
              </a:cxn>
              <a:cxn ang="0">
                <a:pos x="18015" y="138977"/>
              </a:cxn>
              <a:cxn ang="0">
                <a:pos x="38635" y="100316"/>
              </a:cxn>
              <a:cxn ang="0">
                <a:pos x="66905" y="66905"/>
              </a:cxn>
              <a:cxn ang="0">
                <a:pos x="100316" y="38635"/>
              </a:cxn>
              <a:cxn ang="0">
                <a:pos x="138977" y="18015"/>
              </a:cxn>
              <a:cxn ang="0">
                <a:pos x="181868" y="4291"/>
              </a:cxn>
              <a:cxn ang="0">
                <a:pos x="227352" y="0"/>
              </a:cxn>
              <a:cxn ang="0">
                <a:pos x="272836" y="4291"/>
              </a:cxn>
              <a:cxn ang="0">
                <a:pos x="315726" y="18015"/>
              </a:cxn>
              <a:cxn ang="0">
                <a:pos x="354388" y="38635"/>
              </a:cxn>
              <a:cxn ang="0">
                <a:pos x="387798" y="66905"/>
              </a:cxn>
              <a:cxn ang="0">
                <a:pos x="416069" y="100316"/>
              </a:cxn>
              <a:cxn ang="0">
                <a:pos x="436688" y="138977"/>
              </a:cxn>
              <a:cxn ang="0">
                <a:pos x="450413" y="181868"/>
              </a:cxn>
              <a:cxn ang="0">
                <a:pos x="454704" y="227352"/>
              </a:cxn>
              <a:cxn ang="0">
                <a:pos x="450413" y="272836"/>
              </a:cxn>
              <a:cxn ang="0">
                <a:pos x="436688" y="315726"/>
              </a:cxn>
              <a:cxn ang="0">
                <a:pos x="416069" y="354387"/>
              </a:cxn>
              <a:cxn ang="0">
                <a:pos x="387798" y="387798"/>
              </a:cxn>
              <a:cxn ang="0">
                <a:pos x="354388" y="416069"/>
              </a:cxn>
              <a:cxn ang="0">
                <a:pos x="315726" y="436688"/>
              </a:cxn>
              <a:cxn ang="0">
                <a:pos x="272836" y="450413"/>
              </a:cxn>
              <a:cxn ang="0">
                <a:pos x="227352" y="454704"/>
              </a:cxn>
              <a:cxn ang="0">
                <a:pos x="181868" y="450413"/>
              </a:cxn>
              <a:cxn ang="0">
                <a:pos x="138977" y="436688"/>
              </a:cxn>
              <a:cxn ang="0">
                <a:pos x="100316" y="416069"/>
              </a:cxn>
              <a:cxn ang="0">
                <a:pos x="66905" y="387798"/>
              </a:cxn>
              <a:cxn ang="0">
                <a:pos x="38635" y="354387"/>
              </a:cxn>
              <a:cxn ang="0">
                <a:pos x="18015" y="315726"/>
              </a:cxn>
              <a:cxn ang="0">
                <a:pos x="4291" y="272836"/>
              </a:cxn>
              <a:cxn ang="0">
                <a:pos x="0" y="227352"/>
              </a:cxn>
            </a:cxnLst>
            <a:rect l="0" t="0" r="r" b="b"/>
            <a:pathLst>
              <a:path w="455295" h="455294">
                <a:moveTo>
                  <a:pt x="0" y="227352"/>
                </a:moveTo>
                <a:lnTo>
                  <a:pt x="4291" y="181868"/>
                </a:lnTo>
                <a:lnTo>
                  <a:pt x="18015" y="138977"/>
                </a:lnTo>
                <a:lnTo>
                  <a:pt x="38635" y="100316"/>
                </a:lnTo>
                <a:lnTo>
                  <a:pt x="66905" y="66905"/>
                </a:lnTo>
                <a:lnTo>
                  <a:pt x="100316" y="38635"/>
                </a:lnTo>
                <a:lnTo>
                  <a:pt x="138977" y="18015"/>
                </a:lnTo>
                <a:lnTo>
                  <a:pt x="181868" y="4291"/>
                </a:lnTo>
                <a:lnTo>
                  <a:pt x="227352" y="0"/>
                </a:lnTo>
                <a:lnTo>
                  <a:pt x="272836" y="4291"/>
                </a:lnTo>
                <a:lnTo>
                  <a:pt x="315726" y="18015"/>
                </a:lnTo>
                <a:lnTo>
                  <a:pt x="354388" y="38635"/>
                </a:lnTo>
                <a:lnTo>
                  <a:pt x="387798" y="66905"/>
                </a:lnTo>
                <a:lnTo>
                  <a:pt x="416069" y="100316"/>
                </a:lnTo>
                <a:lnTo>
                  <a:pt x="436688" y="138977"/>
                </a:lnTo>
                <a:lnTo>
                  <a:pt x="450413" y="181868"/>
                </a:lnTo>
                <a:lnTo>
                  <a:pt x="454704" y="227352"/>
                </a:lnTo>
                <a:lnTo>
                  <a:pt x="450413" y="272836"/>
                </a:lnTo>
                <a:lnTo>
                  <a:pt x="436688" y="315726"/>
                </a:lnTo>
                <a:lnTo>
                  <a:pt x="416069" y="354387"/>
                </a:lnTo>
                <a:lnTo>
                  <a:pt x="387798" y="387798"/>
                </a:lnTo>
                <a:lnTo>
                  <a:pt x="354388" y="416069"/>
                </a:lnTo>
                <a:lnTo>
                  <a:pt x="315726" y="436688"/>
                </a:lnTo>
                <a:lnTo>
                  <a:pt x="272836" y="450413"/>
                </a:lnTo>
                <a:lnTo>
                  <a:pt x="227352" y="454704"/>
                </a:lnTo>
                <a:lnTo>
                  <a:pt x="181868" y="450413"/>
                </a:lnTo>
                <a:lnTo>
                  <a:pt x="138977" y="436688"/>
                </a:lnTo>
                <a:lnTo>
                  <a:pt x="100316" y="416069"/>
                </a:lnTo>
                <a:lnTo>
                  <a:pt x="66905" y="387798"/>
                </a:lnTo>
                <a:lnTo>
                  <a:pt x="38635" y="354387"/>
                </a:lnTo>
                <a:lnTo>
                  <a:pt x="18015" y="315726"/>
                </a:lnTo>
                <a:lnTo>
                  <a:pt x="4291" y="272836"/>
                </a:lnTo>
                <a:lnTo>
                  <a:pt x="0" y="227352"/>
                </a:lnTo>
                <a:close/>
              </a:path>
            </a:pathLst>
          </a:custGeom>
          <a:noFill/>
          <a:ln w="16933">
            <a:solidFill>
              <a:srgbClr val="99B15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6" name="bk object 28">
            <a:extLst>
              <a:ext uri="{FF2B5EF4-FFF2-40B4-BE49-F238E27FC236}">
                <a16:creationId xmlns:a16="http://schemas.microsoft.com/office/drawing/2014/main" id="{A4EB999F-8EAF-4145-80D1-59AB93E8C5B8}"/>
              </a:ext>
            </a:extLst>
          </p:cNvPr>
          <p:cNvSpPr>
            <a:spLocks/>
          </p:cNvSpPr>
          <p:nvPr/>
        </p:nvSpPr>
        <p:spPr bwMode="auto">
          <a:xfrm>
            <a:off x="4378325" y="2227263"/>
            <a:ext cx="387350" cy="385762"/>
          </a:xfrm>
          <a:custGeom>
            <a:avLst/>
            <a:gdLst/>
            <a:ahLst/>
            <a:cxnLst>
              <a:cxn ang="0">
                <a:pos x="0" y="193335"/>
              </a:cxn>
              <a:cxn ang="0">
                <a:pos x="3646" y="154681"/>
              </a:cxn>
              <a:cxn ang="0">
                <a:pos x="15321" y="118197"/>
              </a:cxn>
              <a:cxn ang="0">
                <a:pos x="56918" y="56918"/>
              </a:cxn>
              <a:cxn ang="0">
                <a:pos x="118196" y="15321"/>
              </a:cxn>
              <a:cxn ang="0">
                <a:pos x="154681" y="3646"/>
              </a:cxn>
              <a:cxn ang="0">
                <a:pos x="193335" y="0"/>
              </a:cxn>
              <a:cxn ang="0">
                <a:pos x="231988" y="3646"/>
              </a:cxn>
              <a:cxn ang="0">
                <a:pos x="268473" y="15321"/>
              </a:cxn>
              <a:cxn ang="0">
                <a:pos x="329751" y="56918"/>
              </a:cxn>
              <a:cxn ang="0">
                <a:pos x="371348" y="118197"/>
              </a:cxn>
              <a:cxn ang="0">
                <a:pos x="383023" y="154681"/>
              </a:cxn>
              <a:cxn ang="0">
                <a:pos x="386670" y="193335"/>
              </a:cxn>
              <a:cxn ang="0">
                <a:pos x="383023" y="231988"/>
              </a:cxn>
              <a:cxn ang="0">
                <a:pos x="371348" y="268473"/>
              </a:cxn>
              <a:cxn ang="0">
                <a:pos x="329751" y="329751"/>
              </a:cxn>
              <a:cxn ang="0">
                <a:pos x="268473" y="371348"/>
              </a:cxn>
              <a:cxn ang="0">
                <a:pos x="231988" y="383023"/>
              </a:cxn>
              <a:cxn ang="0">
                <a:pos x="193335" y="386670"/>
              </a:cxn>
              <a:cxn ang="0">
                <a:pos x="154681" y="383023"/>
              </a:cxn>
              <a:cxn ang="0">
                <a:pos x="118196" y="371348"/>
              </a:cxn>
              <a:cxn ang="0">
                <a:pos x="56918" y="329751"/>
              </a:cxn>
              <a:cxn ang="0">
                <a:pos x="15321" y="268473"/>
              </a:cxn>
              <a:cxn ang="0">
                <a:pos x="3646" y="231988"/>
              </a:cxn>
              <a:cxn ang="0">
                <a:pos x="0" y="193335"/>
              </a:cxn>
            </a:cxnLst>
            <a:rect l="0" t="0" r="r" b="b"/>
            <a:pathLst>
              <a:path w="386714" h="386714">
                <a:moveTo>
                  <a:pt x="0" y="193335"/>
                </a:moveTo>
                <a:lnTo>
                  <a:pt x="3646" y="154681"/>
                </a:lnTo>
                <a:lnTo>
                  <a:pt x="15321" y="118197"/>
                </a:lnTo>
                <a:lnTo>
                  <a:pt x="56918" y="56918"/>
                </a:lnTo>
                <a:lnTo>
                  <a:pt x="118196" y="15321"/>
                </a:lnTo>
                <a:lnTo>
                  <a:pt x="154681" y="3646"/>
                </a:lnTo>
                <a:lnTo>
                  <a:pt x="193335" y="0"/>
                </a:lnTo>
                <a:lnTo>
                  <a:pt x="231988" y="3646"/>
                </a:lnTo>
                <a:lnTo>
                  <a:pt x="268473" y="15321"/>
                </a:lnTo>
                <a:lnTo>
                  <a:pt x="329751" y="56918"/>
                </a:lnTo>
                <a:lnTo>
                  <a:pt x="371348" y="118197"/>
                </a:lnTo>
                <a:lnTo>
                  <a:pt x="383023" y="154681"/>
                </a:lnTo>
                <a:lnTo>
                  <a:pt x="386670" y="193335"/>
                </a:lnTo>
                <a:lnTo>
                  <a:pt x="383023" y="231988"/>
                </a:lnTo>
                <a:lnTo>
                  <a:pt x="371348" y="268473"/>
                </a:lnTo>
                <a:lnTo>
                  <a:pt x="329751" y="329751"/>
                </a:lnTo>
                <a:lnTo>
                  <a:pt x="268473" y="371348"/>
                </a:lnTo>
                <a:lnTo>
                  <a:pt x="231988" y="383023"/>
                </a:lnTo>
                <a:lnTo>
                  <a:pt x="193335" y="386670"/>
                </a:lnTo>
                <a:lnTo>
                  <a:pt x="154681" y="383023"/>
                </a:lnTo>
                <a:lnTo>
                  <a:pt x="118196" y="371348"/>
                </a:lnTo>
                <a:lnTo>
                  <a:pt x="56918" y="329751"/>
                </a:lnTo>
                <a:lnTo>
                  <a:pt x="15321" y="268473"/>
                </a:lnTo>
                <a:lnTo>
                  <a:pt x="3646" y="231988"/>
                </a:lnTo>
                <a:lnTo>
                  <a:pt x="0" y="193335"/>
                </a:lnTo>
                <a:close/>
              </a:path>
            </a:pathLst>
          </a:custGeom>
          <a:noFill/>
          <a:ln w="16933">
            <a:solidFill>
              <a:srgbClr val="99B15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64699" y="1435101"/>
            <a:ext cx="5614600" cy="665480"/>
          </a:xfrm>
          <a:prstGeom prst="rect">
            <a:avLst/>
          </a:prstGeom>
        </p:spPr>
        <p:txBody>
          <a:bodyPr/>
          <a:lstStyle>
            <a:lvl1pPr>
              <a:defRPr sz="4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17" name="Holder 4">
            <a:extLst>
              <a:ext uri="{FF2B5EF4-FFF2-40B4-BE49-F238E27FC236}">
                <a16:creationId xmlns:a16="http://schemas.microsoft.com/office/drawing/2014/main" id="{FAF9C30A-3C9D-4F5E-8FA5-973E1091C1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Holder 5">
            <a:extLst>
              <a:ext uri="{FF2B5EF4-FFF2-40B4-BE49-F238E27FC236}">
                <a16:creationId xmlns:a16="http://schemas.microsoft.com/office/drawing/2014/main" id="{05C45C43-417A-44C5-9B66-3A369550D7D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F60FE5-8153-4BD4-8629-12C85800DF8C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19" name="Holder 6">
            <a:extLst>
              <a:ext uri="{FF2B5EF4-FFF2-40B4-BE49-F238E27FC236}">
                <a16:creationId xmlns:a16="http://schemas.microsoft.com/office/drawing/2014/main" id="{5241CA89-E147-48CC-9A7D-F080B5EC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5888B-BE0D-4057-9EAE-AD216A472E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47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="0" i="0">
                <a:solidFill>
                  <a:srgbClr val="88A44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7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EC6E97E3-A882-4356-ADA7-3503318848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7BAC55B7-FDAB-4523-AA71-DD3645795B2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0ECA1-D3A4-4951-8BCC-FDBBCA35FD6C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AA028310-C8F6-46F8-A5D4-D847EE7A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096E4-5984-4FE3-A626-64EA127ECD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10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="0" i="0">
                <a:solidFill>
                  <a:srgbClr val="88A44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AD31EDBF-6FEB-4C83-98D6-ECD625C693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EC4C7225-3F23-4342-9D95-2CFB3135467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7F7F7-AC19-4DCE-B778-3D82805D6094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CA6C3C0C-0C05-46B0-847D-C24C1A72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8C850-9E07-46A7-8A8A-5BA19A4477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93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="0" i="0">
                <a:solidFill>
                  <a:srgbClr val="88A44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BEA10180-066E-4CCD-AE82-782AAA6BD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67E6F21D-27E9-4FC6-9872-9EA9BABF44B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AAE57-F8CE-4698-A810-C4A52CFE1167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A3672031-0622-4B86-9491-F3F4F4E2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20F3D-45B7-475B-B348-0C62000748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835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69B1E502-DA26-4FB3-8CAC-D3A133DD9B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B6ABA4DA-F12E-47C7-B158-8604B7756B4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E63A-A163-45F4-B27A-CE51AC7FCA59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91CD021D-BE9D-4424-9A4F-2911D1F6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26CF8-ABD6-45A7-8B03-211FAE763C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7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>
            <a:extLst>
              <a:ext uri="{FF2B5EF4-FFF2-40B4-BE49-F238E27FC236}">
                <a16:creationId xmlns:a16="http://schemas.microsoft.com/office/drawing/2014/main" id="{AD2B92CE-FA50-4573-B2EA-CF49EDD08046}"/>
              </a:ext>
            </a:extLst>
          </p:cNvPr>
          <p:cNvSpPr>
            <a:spLocks/>
          </p:cNvSpPr>
          <p:nvPr/>
        </p:nvSpPr>
        <p:spPr bwMode="auto">
          <a:xfrm>
            <a:off x="152400" y="1393825"/>
            <a:ext cx="8839200" cy="4995863"/>
          </a:xfrm>
          <a:custGeom>
            <a:avLst/>
            <a:gdLst/>
            <a:ahLst/>
            <a:cxnLst>
              <a:cxn ang="0">
                <a:pos x="0" y="4995013"/>
              </a:cxn>
              <a:cxn ang="0">
                <a:pos x="8839198" y="4995013"/>
              </a:cxn>
              <a:cxn ang="0">
                <a:pos x="8839198" y="0"/>
              </a:cxn>
              <a:cxn ang="0">
                <a:pos x="0" y="0"/>
              </a:cxn>
              <a:cxn ang="0">
                <a:pos x="0" y="4995013"/>
              </a:cxn>
            </a:cxnLst>
            <a:rect l="0" t="0" r="r" b="b"/>
            <a:pathLst>
              <a:path w="8839200" h="4995545">
                <a:moveTo>
                  <a:pt x="0" y="4995013"/>
                </a:moveTo>
                <a:lnTo>
                  <a:pt x="8839198" y="4995013"/>
                </a:lnTo>
                <a:lnTo>
                  <a:pt x="8839198" y="0"/>
                </a:lnTo>
                <a:lnTo>
                  <a:pt x="0" y="0"/>
                </a:lnTo>
                <a:lnTo>
                  <a:pt x="0" y="4995013"/>
                </a:lnTo>
                <a:close/>
              </a:path>
            </a:pathLst>
          </a:custGeom>
          <a:solidFill>
            <a:srgbClr val="F1F0E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27" name="bk object 17">
            <a:extLst>
              <a:ext uri="{FF2B5EF4-FFF2-40B4-BE49-F238E27FC236}">
                <a16:creationId xmlns:a16="http://schemas.microsoft.com/office/drawing/2014/main" id="{FD40129A-27DD-4969-BD5E-BF014BEC9C28}"/>
              </a:ext>
            </a:extLst>
          </p:cNvPr>
          <p:cNvSpPr>
            <a:spLocks/>
          </p:cNvSpPr>
          <p:nvPr/>
        </p:nvSpPr>
        <p:spPr bwMode="auto">
          <a:xfrm>
            <a:off x="152400" y="6697663"/>
            <a:ext cx="8839200" cy="7937"/>
          </a:xfrm>
          <a:custGeom>
            <a:avLst/>
            <a:gdLst/>
            <a:ahLst/>
            <a:cxnLst>
              <a:cxn ang="0">
                <a:pos x="0" y="7652"/>
              </a:cxn>
              <a:cxn ang="0">
                <a:pos x="8839198" y="7652"/>
              </a:cxn>
              <a:cxn ang="0">
                <a:pos x="8839198" y="0"/>
              </a:cxn>
              <a:cxn ang="0">
                <a:pos x="0" y="0"/>
              </a:cxn>
              <a:cxn ang="0">
                <a:pos x="0" y="7652"/>
              </a:cxn>
            </a:cxnLst>
            <a:rect l="0" t="0" r="r" b="b"/>
            <a:pathLst>
              <a:path w="8839200" h="8254">
                <a:moveTo>
                  <a:pt x="0" y="7652"/>
                </a:moveTo>
                <a:lnTo>
                  <a:pt x="8839198" y="7652"/>
                </a:lnTo>
                <a:lnTo>
                  <a:pt x="8839198" y="0"/>
                </a:lnTo>
                <a:lnTo>
                  <a:pt x="0" y="0"/>
                </a:lnTo>
                <a:lnTo>
                  <a:pt x="0" y="7652"/>
                </a:lnTo>
                <a:close/>
              </a:path>
            </a:pathLst>
          </a:custGeom>
          <a:solidFill>
            <a:srgbClr val="F1F0E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28" name="bk object 18">
            <a:extLst>
              <a:ext uri="{FF2B5EF4-FFF2-40B4-BE49-F238E27FC236}">
                <a16:creationId xmlns:a16="http://schemas.microsoft.com/office/drawing/2014/main" id="{D8319658-AD56-44EF-9BC5-12F9C97C87F9}"/>
              </a:ext>
            </a:extLst>
          </p:cNvPr>
          <p:cNvSpPr>
            <a:spLocks/>
          </p:cNvSpPr>
          <p:nvPr/>
        </p:nvSpPr>
        <p:spPr bwMode="auto">
          <a:xfrm>
            <a:off x="152400" y="6705600"/>
            <a:ext cx="8839200" cy="152400"/>
          </a:xfrm>
          <a:custGeom>
            <a:avLst/>
            <a:gdLst/>
            <a:ahLst/>
            <a:cxnLst>
              <a:cxn ang="0">
                <a:pos x="0" y="152400"/>
              </a:cxn>
              <a:cxn ang="0">
                <a:pos x="8839198" y="152400"/>
              </a:cxn>
              <a:cxn ang="0">
                <a:pos x="8839198" y="0"/>
              </a:cxn>
              <a:cxn ang="0">
                <a:pos x="0" y="0"/>
              </a:cxn>
              <a:cxn ang="0">
                <a:pos x="0" y="152400"/>
              </a:cxn>
            </a:cxnLst>
            <a:rect l="0" t="0" r="r" b="b"/>
            <a:pathLst>
              <a:path w="8839200" h="152400">
                <a:moveTo>
                  <a:pt x="0" y="152400"/>
                </a:moveTo>
                <a:lnTo>
                  <a:pt x="8839198" y="152400"/>
                </a:lnTo>
                <a:lnTo>
                  <a:pt x="8839198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29" name="bk object 19">
            <a:extLst>
              <a:ext uri="{FF2B5EF4-FFF2-40B4-BE49-F238E27FC236}">
                <a16:creationId xmlns:a16="http://schemas.microsoft.com/office/drawing/2014/main" id="{FD4A6DD4-A464-4F30-B3BE-3CB3600F1A51}"/>
              </a:ext>
            </a:extLst>
          </p:cNvPr>
          <p:cNvSpPr>
            <a:spLocks/>
          </p:cNvSpPr>
          <p:nvPr/>
        </p:nvSpPr>
        <p:spPr bwMode="auto">
          <a:xfrm>
            <a:off x="152400" y="0"/>
            <a:ext cx="8839200" cy="1393825"/>
          </a:xfrm>
          <a:custGeom>
            <a:avLst/>
            <a:gdLst/>
            <a:ahLst/>
            <a:cxnLst>
              <a:cxn ang="0">
                <a:pos x="0" y="1393370"/>
              </a:cxn>
              <a:cxn ang="0">
                <a:pos x="8839198" y="1393370"/>
              </a:cxn>
              <a:cxn ang="0">
                <a:pos x="8839198" y="0"/>
              </a:cxn>
              <a:cxn ang="0">
                <a:pos x="0" y="0"/>
              </a:cxn>
              <a:cxn ang="0">
                <a:pos x="0" y="1393370"/>
              </a:cxn>
            </a:cxnLst>
            <a:rect l="0" t="0" r="r" b="b"/>
            <a:pathLst>
              <a:path w="8839200" h="1393825">
                <a:moveTo>
                  <a:pt x="0" y="1393370"/>
                </a:moveTo>
                <a:lnTo>
                  <a:pt x="8839198" y="1393370"/>
                </a:lnTo>
                <a:lnTo>
                  <a:pt x="8839198" y="0"/>
                </a:lnTo>
                <a:lnTo>
                  <a:pt x="0" y="0"/>
                </a:lnTo>
                <a:lnTo>
                  <a:pt x="0" y="139337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0" name="bk object 20">
            <a:extLst>
              <a:ext uri="{FF2B5EF4-FFF2-40B4-BE49-F238E27FC236}">
                <a16:creationId xmlns:a16="http://schemas.microsoft.com/office/drawing/2014/main" id="{139692D1-7918-4CA6-A4C4-8395B3B37624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524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2400" y="0"/>
              </a:cxn>
              <a:cxn ang="0">
                <a:pos x="152400" y="6857998"/>
              </a:cxn>
              <a:cxn ang="0">
                <a:pos x="0" y="6857998"/>
              </a:cxn>
              <a:cxn ang="0">
                <a:pos x="0" y="0"/>
              </a:cxn>
            </a:cxnLst>
            <a:rect l="0" t="0" r="r" b="b"/>
            <a:pathLst>
              <a:path w="152400" h="6858000">
                <a:moveTo>
                  <a:pt x="0" y="0"/>
                </a:moveTo>
                <a:lnTo>
                  <a:pt x="152400" y="0"/>
                </a:lnTo>
                <a:lnTo>
                  <a:pt x="152400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1" name="bk object 21">
            <a:extLst>
              <a:ext uri="{FF2B5EF4-FFF2-40B4-BE49-F238E27FC236}">
                <a16:creationId xmlns:a16="http://schemas.microsoft.com/office/drawing/2014/main" id="{F1B427DE-A9FE-4A95-8790-1DD80791076B}"/>
              </a:ext>
            </a:extLst>
          </p:cNvPr>
          <p:cNvSpPr>
            <a:spLocks/>
          </p:cNvSpPr>
          <p:nvPr/>
        </p:nvSpPr>
        <p:spPr bwMode="auto">
          <a:xfrm>
            <a:off x="8991600" y="0"/>
            <a:ext cx="1524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2400" y="0"/>
              </a:cxn>
              <a:cxn ang="0">
                <a:pos x="152400" y="6857998"/>
              </a:cxn>
              <a:cxn ang="0">
                <a:pos x="0" y="6857998"/>
              </a:cxn>
              <a:cxn ang="0">
                <a:pos x="0" y="0"/>
              </a:cxn>
            </a:cxnLst>
            <a:rect l="0" t="0" r="r" b="b"/>
            <a:pathLst>
              <a:path w="152400" h="6858000">
                <a:moveTo>
                  <a:pt x="0" y="0"/>
                </a:moveTo>
                <a:lnTo>
                  <a:pt x="152400" y="0"/>
                </a:lnTo>
                <a:lnTo>
                  <a:pt x="152400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2" name="bk object 22">
            <a:extLst>
              <a:ext uri="{FF2B5EF4-FFF2-40B4-BE49-F238E27FC236}">
                <a16:creationId xmlns:a16="http://schemas.microsoft.com/office/drawing/2014/main" id="{AB237948-A983-44DE-A074-9B409D7C158B}"/>
              </a:ext>
            </a:extLst>
          </p:cNvPr>
          <p:cNvSpPr>
            <a:spLocks/>
          </p:cNvSpPr>
          <p:nvPr/>
        </p:nvSpPr>
        <p:spPr bwMode="auto">
          <a:xfrm>
            <a:off x="149225" y="6388100"/>
            <a:ext cx="8832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833102" y="0"/>
              </a:cxn>
              <a:cxn ang="0">
                <a:pos x="8833102" y="309562"/>
              </a:cxn>
              <a:cxn ang="0">
                <a:pos x="0" y="309562"/>
              </a:cxn>
              <a:cxn ang="0">
                <a:pos x="0" y="0"/>
              </a:cxn>
            </a:cxnLst>
            <a:rect l="0" t="0" r="r" b="b"/>
            <a:pathLst>
              <a:path w="8833485" h="309879">
                <a:moveTo>
                  <a:pt x="0" y="0"/>
                </a:moveTo>
                <a:lnTo>
                  <a:pt x="8833102" y="0"/>
                </a:lnTo>
                <a:lnTo>
                  <a:pt x="8833102" y="309562"/>
                </a:lnTo>
                <a:lnTo>
                  <a:pt x="0" y="309562"/>
                </a:lnTo>
                <a:lnTo>
                  <a:pt x="0" y="0"/>
                </a:lnTo>
                <a:close/>
              </a:path>
            </a:pathLst>
          </a:custGeom>
          <a:solidFill>
            <a:srgbClr val="AAC46C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3" name="bk object 23">
            <a:extLst>
              <a:ext uri="{FF2B5EF4-FFF2-40B4-BE49-F238E27FC236}">
                <a16:creationId xmlns:a16="http://schemas.microsoft.com/office/drawing/2014/main" id="{4620CE41-EF7F-4E1E-941C-7CDCCBCF377C}"/>
              </a:ext>
            </a:extLst>
          </p:cNvPr>
          <p:cNvSpPr>
            <a:spLocks/>
          </p:cNvSpPr>
          <p:nvPr/>
        </p:nvSpPr>
        <p:spPr bwMode="auto">
          <a:xfrm>
            <a:off x="152400" y="155575"/>
            <a:ext cx="8832850" cy="6546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833101" y="0"/>
              </a:cxn>
              <a:cxn ang="0">
                <a:pos x="8833101" y="6547102"/>
              </a:cxn>
              <a:cxn ang="0">
                <a:pos x="0" y="6547102"/>
              </a:cxn>
              <a:cxn ang="0">
                <a:pos x="0" y="0"/>
              </a:cxn>
            </a:cxnLst>
            <a:rect l="0" t="0" r="r" b="b"/>
            <a:pathLst>
              <a:path w="8833485" h="6547484">
                <a:moveTo>
                  <a:pt x="0" y="0"/>
                </a:moveTo>
                <a:lnTo>
                  <a:pt x="8833101" y="0"/>
                </a:lnTo>
                <a:lnTo>
                  <a:pt x="8833101" y="6547102"/>
                </a:lnTo>
                <a:lnTo>
                  <a:pt x="0" y="6547102"/>
                </a:lnTo>
                <a:lnTo>
                  <a:pt x="0" y="0"/>
                </a:lnTo>
                <a:close/>
              </a:path>
            </a:pathLst>
          </a:custGeom>
          <a:noFill/>
          <a:ln w="9524">
            <a:solidFill>
              <a:srgbClr val="99B15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4" name="bk object 24">
            <a:extLst>
              <a:ext uri="{FF2B5EF4-FFF2-40B4-BE49-F238E27FC236}">
                <a16:creationId xmlns:a16="http://schemas.microsoft.com/office/drawing/2014/main" id="{E36D33B7-A05C-4FFE-A523-B97B7242FD9E}"/>
              </a:ext>
            </a:extLst>
          </p:cNvPr>
          <p:cNvSpPr>
            <a:spLocks/>
          </p:cNvSpPr>
          <p:nvPr/>
        </p:nvSpPr>
        <p:spPr bwMode="auto">
          <a:xfrm>
            <a:off x="152400" y="1276350"/>
            <a:ext cx="883285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833101" y="1"/>
              </a:cxn>
            </a:cxnLst>
            <a:rect l="0" t="0" r="r" b="b"/>
            <a:pathLst>
              <a:path w="8833485">
                <a:moveTo>
                  <a:pt x="0" y="0"/>
                </a:moveTo>
                <a:lnTo>
                  <a:pt x="8833101" y="1"/>
                </a:lnTo>
              </a:path>
            </a:pathLst>
          </a:custGeom>
          <a:noFill/>
          <a:ln w="9524">
            <a:solidFill>
              <a:srgbClr val="99B15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5" name="bk object 25">
            <a:extLst>
              <a:ext uri="{FF2B5EF4-FFF2-40B4-BE49-F238E27FC236}">
                <a16:creationId xmlns:a16="http://schemas.microsoft.com/office/drawing/2014/main" id="{1DCDD848-8B9D-4E6B-9CD4-42D65934FAEA}"/>
              </a:ext>
            </a:extLst>
          </p:cNvPr>
          <p:cNvSpPr>
            <a:spLocks/>
          </p:cNvSpPr>
          <p:nvPr/>
        </p:nvSpPr>
        <p:spPr bwMode="auto">
          <a:xfrm>
            <a:off x="4267200" y="955675"/>
            <a:ext cx="609600" cy="609600"/>
          </a:xfrm>
          <a:custGeom>
            <a:avLst/>
            <a:gdLst/>
            <a:ahLst/>
            <a:cxnLst>
              <a:cxn ang="0">
                <a:pos x="304800" y="0"/>
              </a:cxn>
              <a:cxn ang="0">
                <a:pos x="255359" y="3989"/>
              </a:cxn>
              <a:cxn ang="0">
                <a:pos x="208459" y="15538"/>
              </a:cxn>
              <a:cxn ang="0">
                <a:pos x="164727" y="34021"/>
              </a:cxn>
              <a:cxn ang="0">
                <a:pos x="124789" y="58808"/>
              </a:cxn>
              <a:cxn ang="0">
                <a:pos x="89274" y="89274"/>
              </a:cxn>
              <a:cxn ang="0">
                <a:pos x="58808" y="124789"/>
              </a:cxn>
              <a:cxn ang="0">
                <a:pos x="34021" y="164727"/>
              </a:cxn>
              <a:cxn ang="0">
                <a:pos x="15538" y="208459"/>
              </a:cxn>
              <a:cxn ang="0">
                <a:pos x="3989" y="255359"/>
              </a:cxn>
              <a:cxn ang="0">
                <a:pos x="0" y="304800"/>
              </a:cxn>
              <a:cxn ang="0">
                <a:pos x="3989" y="354240"/>
              </a:cxn>
              <a:cxn ang="0">
                <a:pos x="15538" y="401140"/>
              </a:cxn>
              <a:cxn ang="0">
                <a:pos x="34021" y="444872"/>
              </a:cxn>
              <a:cxn ang="0">
                <a:pos x="58808" y="484810"/>
              </a:cxn>
              <a:cxn ang="0">
                <a:pos x="89274" y="520325"/>
              </a:cxn>
              <a:cxn ang="0">
                <a:pos x="124789" y="550791"/>
              </a:cxn>
              <a:cxn ang="0">
                <a:pos x="164727" y="575578"/>
              </a:cxn>
              <a:cxn ang="0">
                <a:pos x="208459" y="594061"/>
              </a:cxn>
              <a:cxn ang="0">
                <a:pos x="255359" y="605610"/>
              </a:cxn>
              <a:cxn ang="0">
                <a:pos x="304800" y="609600"/>
              </a:cxn>
              <a:cxn ang="0">
                <a:pos x="354240" y="605610"/>
              </a:cxn>
              <a:cxn ang="0">
                <a:pos x="401140" y="594061"/>
              </a:cxn>
              <a:cxn ang="0">
                <a:pos x="444873" y="575578"/>
              </a:cxn>
              <a:cxn ang="0">
                <a:pos x="484811" y="550791"/>
              </a:cxn>
              <a:cxn ang="0">
                <a:pos x="520326" y="520325"/>
              </a:cxn>
              <a:cxn ang="0">
                <a:pos x="550791" y="484810"/>
              </a:cxn>
              <a:cxn ang="0">
                <a:pos x="575578" y="444872"/>
              </a:cxn>
              <a:cxn ang="0">
                <a:pos x="594061" y="401140"/>
              </a:cxn>
              <a:cxn ang="0">
                <a:pos x="605610" y="354240"/>
              </a:cxn>
              <a:cxn ang="0">
                <a:pos x="609600" y="304800"/>
              </a:cxn>
              <a:cxn ang="0">
                <a:pos x="605610" y="255359"/>
              </a:cxn>
              <a:cxn ang="0">
                <a:pos x="594061" y="208459"/>
              </a:cxn>
              <a:cxn ang="0">
                <a:pos x="575578" y="164727"/>
              </a:cxn>
              <a:cxn ang="0">
                <a:pos x="550791" y="124789"/>
              </a:cxn>
              <a:cxn ang="0">
                <a:pos x="520326" y="89274"/>
              </a:cxn>
              <a:cxn ang="0">
                <a:pos x="484811" y="58808"/>
              </a:cxn>
              <a:cxn ang="0">
                <a:pos x="444873" y="34021"/>
              </a:cxn>
              <a:cxn ang="0">
                <a:pos x="401140" y="15538"/>
              </a:cxn>
              <a:cxn ang="0">
                <a:pos x="354240" y="3989"/>
              </a:cxn>
              <a:cxn ang="0">
                <a:pos x="304800" y="0"/>
              </a:cxn>
            </a:cxnLst>
            <a:rect l="0" t="0" r="r" b="b"/>
            <a:pathLst>
              <a:path w="609600" h="609600">
                <a:moveTo>
                  <a:pt x="304800" y="0"/>
                </a:moveTo>
                <a:lnTo>
                  <a:pt x="255359" y="3989"/>
                </a:lnTo>
                <a:lnTo>
                  <a:pt x="208459" y="15538"/>
                </a:lnTo>
                <a:lnTo>
                  <a:pt x="164727" y="34021"/>
                </a:lnTo>
                <a:lnTo>
                  <a:pt x="124789" y="58808"/>
                </a:lnTo>
                <a:lnTo>
                  <a:pt x="89274" y="89274"/>
                </a:lnTo>
                <a:lnTo>
                  <a:pt x="58808" y="124789"/>
                </a:lnTo>
                <a:lnTo>
                  <a:pt x="34021" y="164727"/>
                </a:lnTo>
                <a:lnTo>
                  <a:pt x="15538" y="208459"/>
                </a:lnTo>
                <a:lnTo>
                  <a:pt x="3989" y="255359"/>
                </a:lnTo>
                <a:lnTo>
                  <a:pt x="0" y="304800"/>
                </a:lnTo>
                <a:lnTo>
                  <a:pt x="3989" y="354240"/>
                </a:lnTo>
                <a:lnTo>
                  <a:pt x="15538" y="401140"/>
                </a:lnTo>
                <a:lnTo>
                  <a:pt x="34021" y="444872"/>
                </a:lnTo>
                <a:lnTo>
                  <a:pt x="58808" y="484810"/>
                </a:lnTo>
                <a:lnTo>
                  <a:pt x="89274" y="520325"/>
                </a:lnTo>
                <a:lnTo>
                  <a:pt x="124789" y="550791"/>
                </a:lnTo>
                <a:lnTo>
                  <a:pt x="164727" y="575578"/>
                </a:lnTo>
                <a:lnTo>
                  <a:pt x="208459" y="594061"/>
                </a:lnTo>
                <a:lnTo>
                  <a:pt x="255359" y="605610"/>
                </a:lnTo>
                <a:lnTo>
                  <a:pt x="304800" y="609600"/>
                </a:lnTo>
                <a:lnTo>
                  <a:pt x="354240" y="605610"/>
                </a:lnTo>
                <a:lnTo>
                  <a:pt x="401140" y="594061"/>
                </a:lnTo>
                <a:lnTo>
                  <a:pt x="444873" y="575578"/>
                </a:lnTo>
                <a:lnTo>
                  <a:pt x="484811" y="550791"/>
                </a:lnTo>
                <a:lnTo>
                  <a:pt x="520326" y="520325"/>
                </a:lnTo>
                <a:lnTo>
                  <a:pt x="550791" y="484810"/>
                </a:lnTo>
                <a:lnTo>
                  <a:pt x="575578" y="444872"/>
                </a:lnTo>
                <a:lnTo>
                  <a:pt x="594061" y="401140"/>
                </a:lnTo>
                <a:lnTo>
                  <a:pt x="605610" y="354240"/>
                </a:lnTo>
                <a:lnTo>
                  <a:pt x="609600" y="304800"/>
                </a:lnTo>
                <a:lnTo>
                  <a:pt x="605610" y="255359"/>
                </a:lnTo>
                <a:lnTo>
                  <a:pt x="594061" y="208459"/>
                </a:lnTo>
                <a:lnTo>
                  <a:pt x="575578" y="164727"/>
                </a:lnTo>
                <a:lnTo>
                  <a:pt x="550791" y="124789"/>
                </a:lnTo>
                <a:lnTo>
                  <a:pt x="520326" y="89274"/>
                </a:lnTo>
                <a:lnTo>
                  <a:pt x="484811" y="58808"/>
                </a:lnTo>
                <a:lnTo>
                  <a:pt x="444873" y="34021"/>
                </a:lnTo>
                <a:lnTo>
                  <a:pt x="401140" y="15538"/>
                </a:lnTo>
                <a:lnTo>
                  <a:pt x="354240" y="3989"/>
                </a:lnTo>
                <a:lnTo>
                  <a:pt x="30480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6" name="bk object 26">
            <a:extLst>
              <a:ext uri="{FF2B5EF4-FFF2-40B4-BE49-F238E27FC236}">
                <a16:creationId xmlns:a16="http://schemas.microsoft.com/office/drawing/2014/main" id="{8B470095-254C-4F01-862E-5182E104B99B}"/>
              </a:ext>
            </a:extLst>
          </p:cNvPr>
          <p:cNvSpPr>
            <a:spLocks/>
          </p:cNvSpPr>
          <p:nvPr/>
        </p:nvSpPr>
        <p:spPr bwMode="auto">
          <a:xfrm>
            <a:off x="4362450" y="1050925"/>
            <a:ext cx="420688" cy="420688"/>
          </a:xfrm>
          <a:custGeom>
            <a:avLst/>
            <a:gdLst/>
            <a:ahLst/>
            <a:cxnLst>
              <a:cxn ang="0">
                <a:pos x="210312" y="0"/>
              </a:cxn>
              <a:cxn ang="0">
                <a:pos x="162089" y="5554"/>
              </a:cxn>
              <a:cxn ang="0">
                <a:pos x="117821" y="21376"/>
              </a:cxn>
              <a:cxn ang="0">
                <a:pos x="78772" y="46202"/>
              </a:cxn>
              <a:cxn ang="0">
                <a:pos x="46202" y="78772"/>
              </a:cxn>
              <a:cxn ang="0">
                <a:pos x="21376" y="117821"/>
              </a:cxn>
              <a:cxn ang="0">
                <a:pos x="5554" y="162089"/>
              </a:cxn>
              <a:cxn ang="0">
                <a:pos x="0" y="210312"/>
              </a:cxn>
              <a:cxn ang="0">
                <a:pos x="5554" y="258534"/>
              </a:cxn>
              <a:cxn ang="0">
                <a:pos x="21376" y="302801"/>
              </a:cxn>
              <a:cxn ang="0">
                <a:pos x="46202" y="341851"/>
              </a:cxn>
              <a:cxn ang="0">
                <a:pos x="78772" y="374420"/>
              </a:cxn>
              <a:cxn ang="0">
                <a:pos x="117821" y="399247"/>
              </a:cxn>
              <a:cxn ang="0">
                <a:pos x="162089" y="415069"/>
              </a:cxn>
              <a:cxn ang="0">
                <a:pos x="210312" y="420624"/>
              </a:cxn>
              <a:cxn ang="0">
                <a:pos x="258534" y="415069"/>
              </a:cxn>
              <a:cxn ang="0">
                <a:pos x="302801" y="399247"/>
              </a:cxn>
              <a:cxn ang="0">
                <a:pos x="341851" y="374420"/>
              </a:cxn>
              <a:cxn ang="0">
                <a:pos x="374420" y="341851"/>
              </a:cxn>
              <a:cxn ang="0">
                <a:pos x="399247" y="302801"/>
              </a:cxn>
              <a:cxn ang="0">
                <a:pos x="415069" y="258534"/>
              </a:cxn>
              <a:cxn ang="0">
                <a:pos x="420624" y="210312"/>
              </a:cxn>
              <a:cxn ang="0">
                <a:pos x="415069" y="162089"/>
              </a:cxn>
              <a:cxn ang="0">
                <a:pos x="399247" y="117821"/>
              </a:cxn>
              <a:cxn ang="0">
                <a:pos x="374420" y="78772"/>
              </a:cxn>
              <a:cxn ang="0">
                <a:pos x="341851" y="46202"/>
              </a:cxn>
              <a:cxn ang="0">
                <a:pos x="302801" y="21376"/>
              </a:cxn>
              <a:cxn ang="0">
                <a:pos x="258534" y="5554"/>
              </a:cxn>
              <a:cxn ang="0">
                <a:pos x="210312" y="0"/>
              </a:cxn>
            </a:cxnLst>
            <a:rect l="0" t="0" r="r" b="b"/>
            <a:pathLst>
              <a:path w="421004" h="421005">
                <a:moveTo>
                  <a:pt x="210312" y="0"/>
                </a:moveTo>
                <a:lnTo>
                  <a:pt x="162089" y="5554"/>
                </a:lnTo>
                <a:lnTo>
                  <a:pt x="117821" y="21376"/>
                </a:lnTo>
                <a:lnTo>
                  <a:pt x="78772" y="46202"/>
                </a:lnTo>
                <a:lnTo>
                  <a:pt x="46202" y="78772"/>
                </a:lnTo>
                <a:lnTo>
                  <a:pt x="21376" y="117821"/>
                </a:lnTo>
                <a:lnTo>
                  <a:pt x="5554" y="162089"/>
                </a:lnTo>
                <a:lnTo>
                  <a:pt x="0" y="210312"/>
                </a:lnTo>
                <a:lnTo>
                  <a:pt x="5554" y="258534"/>
                </a:lnTo>
                <a:lnTo>
                  <a:pt x="21376" y="302801"/>
                </a:lnTo>
                <a:lnTo>
                  <a:pt x="46202" y="341851"/>
                </a:lnTo>
                <a:lnTo>
                  <a:pt x="78772" y="374420"/>
                </a:lnTo>
                <a:lnTo>
                  <a:pt x="117821" y="399247"/>
                </a:lnTo>
                <a:lnTo>
                  <a:pt x="162089" y="415069"/>
                </a:lnTo>
                <a:lnTo>
                  <a:pt x="210312" y="420624"/>
                </a:lnTo>
                <a:lnTo>
                  <a:pt x="258534" y="415069"/>
                </a:lnTo>
                <a:lnTo>
                  <a:pt x="302801" y="399247"/>
                </a:lnTo>
                <a:lnTo>
                  <a:pt x="341851" y="374420"/>
                </a:lnTo>
                <a:lnTo>
                  <a:pt x="374420" y="341851"/>
                </a:lnTo>
                <a:lnTo>
                  <a:pt x="399247" y="302801"/>
                </a:lnTo>
                <a:lnTo>
                  <a:pt x="415069" y="258534"/>
                </a:lnTo>
                <a:lnTo>
                  <a:pt x="420624" y="210312"/>
                </a:lnTo>
                <a:lnTo>
                  <a:pt x="415069" y="162089"/>
                </a:lnTo>
                <a:lnTo>
                  <a:pt x="399247" y="117821"/>
                </a:lnTo>
                <a:lnTo>
                  <a:pt x="374420" y="78772"/>
                </a:lnTo>
                <a:lnTo>
                  <a:pt x="341851" y="46202"/>
                </a:lnTo>
                <a:lnTo>
                  <a:pt x="302801" y="21376"/>
                </a:lnTo>
                <a:lnTo>
                  <a:pt x="258534" y="5554"/>
                </a:lnTo>
                <a:lnTo>
                  <a:pt x="2103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7" name="bk object 27">
            <a:extLst>
              <a:ext uri="{FF2B5EF4-FFF2-40B4-BE49-F238E27FC236}">
                <a16:creationId xmlns:a16="http://schemas.microsoft.com/office/drawing/2014/main" id="{349ADB48-26E7-4019-BA21-EC3E7E6C0EAA}"/>
              </a:ext>
            </a:extLst>
          </p:cNvPr>
          <p:cNvSpPr>
            <a:spLocks/>
          </p:cNvSpPr>
          <p:nvPr/>
        </p:nvSpPr>
        <p:spPr bwMode="auto">
          <a:xfrm>
            <a:off x="4344988" y="1033463"/>
            <a:ext cx="455612" cy="455612"/>
          </a:xfrm>
          <a:custGeom>
            <a:avLst/>
            <a:gdLst/>
            <a:ahLst/>
            <a:cxnLst>
              <a:cxn ang="0">
                <a:pos x="0" y="227352"/>
              </a:cxn>
              <a:cxn ang="0">
                <a:pos x="4291" y="181868"/>
              </a:cxn>
              <a:cxn ang="0">
                <a:pos x="18015" y="138977"/>
              </a:cxn>
              <a:cxn ang="0">
                <a:pos x="38635" y="100316"/>
              </a:cxn>
              <a:cxn ang="0">
                <a:pos x="66905" y="66905"/>
              </a:cxn>
              <a:cxn ang="0">
                <a:pos x="100316" y="38635"/>
              </a:cxn>
              <a:cxn ang="0">
                <a:pos x="138977" y="18015"/>
              </a:cxn>
              <a:cxn ang="0">
                <a:pos x="181868" y="4291"/>
              </a:cxn>
              <a:cxn ang="0">
                <a:pos x="227352" y="0"/>
              </a:cxn>
              <a:cxn ang="0">
                <a:pos x="272836" y="4291"/>
              </a:cxn>
              <a:cxn ang="0">
                <a:pos x="315726" y="18015"/>
              </a:cxn>
              <a:cxn ang="0">
                <a:pos x="354388" y="38635"/>
              </a:cxn>
              <a:cxn ang="0">
                <a:pos x="387798" y="66905"/>
              </a:cxn>
              <a:cxn ang="0">
                <a:pos x="416069" y="100316"/>
              </a:cxn>
              <a:cxn ang="0">
                <a:pos x="436688" y="138977"/>
              </a:cxn>
              <a:cxn ang="0">
                <a:pos x="450413" y="181868"/>
              </a:cxn>
              <a:cxn ang="0">
                <a:pos x="454704" y="227352"/>
              </a:cxn>
              <a:cxn ang="0">
                <a:pos x="450413" y="272836"/>
              </a:cxn>
              <a:cxn ang="0">
                <a:pos x="436688" y="315726"/>
              </a:cxn>
              <a:cxn ang="0">
                <a:pos x="416069" y="354388"/>
              </a:cxn>
              <a:cxn ang="0">
                <a:pos x="387798" y="387798"/>
              </a:cxn>
              <a:cxn ang="0">
                <a:pos x="354388" y="416069"/>
              </a:cxn>
              <a:cxn ang="0">
                <a:pos x="315726" y="436688"/>
              </a:cxn>
              <a:cxn ang="0">
                <a:pos x="272836" y="450413"/>
              </a:cxn>
              <a:cxn ang="0">
                <a:pos x="227352" y="454704"/>
              </a:cxn>
              <a:cxn ang="0">
                <a:pos x="181868" y="450413"/>
              </a:cxn>
              <a:cxn ang="0">
                <a:pos x="138977" y="436688"/>
              </a:cxn>
              <a:cxn ang="0">
                <a:pos x="100316" y="416069"/>
              </a:cxn>
              <a:cxn ang="0">
                <a:pos x="66905" y="387798"/>
              </a:cxn>
              <a:cxn ang="0">
                <a:pos x="38635" y="354388"/>
              </a:cxn>
              <a:cxn ang="0">
                <a:pos x="18015" y="315726"/>
              </a:cxn>
              <a:cxn ang="0">
                <a:pos x="4291" y="272836"/>
              </a:cxn>
              <a:cxn ang="0">
                <a:pos x="0" y="227352"/>
              </a:cxn>
            </a:cxnLst>
            <a:rect l="0" t="0" r="r" b="b"/>
            <a:pathLst>
              <a:path w="455295" h="455294">
                <a:moveTo>
                  <a:pt x="0" y="227352"/>
                </a:moveTo>
                <a:lnTo>
                  <a:pt x="4291" y="181868"/>
                </a:lnTo>
                <a:lnTo>
                  <a:pt x="18015" y="138977"/>
                </a:lnTo>
                <a:lnTo>
                  <a:pt x="38635" y="100316"/>
                </a:lnTo>
                <a:lnTo>
                  <a:pt x="66905" y="66905"/>
                </a:lnTo>
                <a:lnTo>
                  <a:pt x="100316" y="38635"/>
                </a:lnTo>
                <a:lnTo>
                  <a:pt x="138977" y="18015"/>
                </a:lnTo>
                <a:lnTo>
                  <a:pt x="181868" y="4291"/>
                </a:lnTo>
                <a:lnTo>
                  <a:pt x="227352" y="0"/>
                </a:lnTo>
                <a:lnTo>
                  <a:pt x="272836" y="4291"/>
                </a:lnTo>
                <a:lnTo>
                  <a:pt x="315726" y="18015"/>
                </a:lnTo>
                <a:lnTo>
                  <a:pt x="354388" y="38635"/>
                </a:lnTo>
                <a:lnTo>
                  <a:pt x="387798" y="66905"/>
                </a:lnTo>
                <a:lnTo>
                  <a:pt x="416069" y="100316"/>
                </a:lnTo>
                <a:lnTo>
                  <a:pt x="436688" y="138977"/>
                </a:lnTo>
                <a:lnTo>
                  <a:pt x="450413" y="181868"/>
                </a:lnTo>
                <a:lnTo>
                  <a:pt x="454704" y="227352"/>
                </a:lnTo>
                <a:lnTo>
                  <a:pt x="450413" y="272836"/>
                </a:lnTo>
                <a:lnTo>
                  <a:pt x="436688" y="315726"/>
                </a:lnTo>
                <a:lnTo>
                  <a:pt x="416069" y="354388"/>
                </a:lnTo>
                <a:lnTo>
                  <a:pt x="387798" y="387798"/>
                </a:lnTo>
                <a:lnTo>
                  <a:pt x="354388" y="416069"/>
                </a:lnTo>
                <a:lnTo>
                  <a:pt x="315726" y="436688"/>
                </a:lnTo>
                <a:lnTo>
                  <a:pt x="272836" y="450413"/>
                </a:lnTo>
                <a:lnTo>
                  <a:pt x="227352" y="454704"/>
                </a:lnTo>
                <a:lnTo>
                  <a:pt x="181868" y="450413"/>
                </a:lnTo>
                <a:lnTo>
                  <a:pt x="138977" y="436688"/>
                </a:lnTo>
                <a:lnTo>
                  <a:pt x="100316" y="416069"/>
                </a:lnTo>
                <a:lnTo>
                  <a:pt x="66905" y="387798"/>
                </a:lnTo>
                <a:lnTo>
                  <a:pt x="38635" y="354388"/>
                </a:lnTo>
                <a:lnTo>
                  <a:pt x="18015" y="315726"/>
                </a:lnTo>
                <a:lnTo>
                  <a:pt x="4291" y="272836"/>
                </a:lnTo>
                <a:lnTo>
                  <a:pt x="0" y="227352"/>
                </a:lnTo>
                <a:close/>
              </a:path>
            </a:pathLst>
          </a:custGeom>
          <a:noFill/>
          <a:ln w="16933">
            <a:solidFill>
              <a:srgbClr val="99B15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8" name="bk object 28">
            <a:extLst>
              <a:ext uri="{FF2B5EF4-FFF2-40B4-BE49-F238E27FC236}">
                <a16:creationId xmlns:a16="http://schemas.microsoft.com/office/drawing/2014/main" id="{38AA5862-E3F2-409C-A87A-0F1B4F50CC68}"/>
              </a:ext>
            </a:extLst>
          </p:cNvPr>
          <p:cNvSpPr>
            <a:spLocks/>
          </p:cNvSpPr>
          <p:nvPr/>
        </p:nvSpPr>
        <p:spPr bwMode="auto">
          <a:xfrm>
            <a:off x="4378325" y="1066800"/>
            <a:ext cx="387350" cy="387350"/>
          </a:xfrm>
          <a:custGeom>
            <a:avLst/>
            <a:gdLst/>
            <a:ahLst/>
            <a:cxnLst>
              <a:cxn ang="0">
                <a:pos x="0" y="193335"/>
              </a:cxn>
              <a:cxn ang="0">
                <a:pos x="3646" y="154681"/>
              </a:cxn>
              <a:cxn ang="0">
                <a:pos x="15321" y="118197"/>
              </a:cxn>
              <a:cxn ang="0">
                <a:pos x="56918" y="56918"/>
              </a:cxn>
              <a:cxn ang="0">
                <a:pos x="118196" y="15321"/>
              </a:cxn>
              <a:cxn ang="0">
                <a:pos x="154681" y="3646"/>
              </a:cxn>
              <a:cxn ang="0">
                <a:pos x="193335" y="0"/>
              </a:cxn>
              <a:cxn ang="0">
                <a:pos x="231988" y="3646"/>
              </a:cxn>
              <a:cxn ang="0">
                <a:pos x="268473" y="15321"/>
              </a:cxn>
              <a:cxn ang="0">
                <a:pos x="329751" y="56918"/>
              </a:cxn>
              <a:cxn ang="0">
                <a:pos x="371348" y="118197"/>
              </a:cxn>
              <a:cxn ang="0">
                <a:pos x="383023" y="154681"/>
              </a:cxn>
              <a:cxn ang="0">
                <a:pos x="386670" y="193335"/>
              </a:cxn>
              <a:cxn ang="0">
                <a:pos x="383023" y="231988"/>
              </a:cxn>
              <a:cxn ang="0">
                <a:pos x="371348" y="268473"/>
              </a:cxn>
              <a:cxn ang="0">
                <a:pos x="329751" y="329751"/>
              </a:cxn>
              <a:cxn ang="0">
                <a:pos x="268473" y="371348"/>
              </a:cxn>
              <a:cxn ang="0">
                <a:pos x="231988" y="383023"/>
              </a:cxn>
              <a:cxn ang="0">
                <a:pos x="193335" y="386670"/>
              </a:cxn>
              <a:cxn ang="0">
                <a:pos x="154681" y="383023"/>
              </a:cxn>
              <a:cxn ang="0">
                <a:pos x="118196" y="371348"/>
              </a:cxn>
              <a:cxn ang="0">
                <a:pos x="56918" y="329751"/>
              </a:cxn>
              <a:cxn ang="0">
                <a:pos x="15321" y="268473"/>
              </a:cxn>
              <a:cxn ang="0">
                <a:pos x="3646" y="231988"/>
              </a:cxn>
              <a:cxn ang="0">
                <a:pos x="0" y="193335"/>
              </a:cxn>
            </a:cxnLst>
            <a:rect l="0" t="0" r="r" b="b"/>
            <a:pathLst>
              <a:path w="386714" h="386715">
                <a:moveTo>
                  <a:pt x="0" y="193335"/>
                </a:moveTo>
                <a:lnTo>
                  <a:pt x="3646" y="154681"/>
                </a:lnTo>
                <a:lnTo>
                  <a:pt x="15321" y="118197"/>
                </a:lnTo>
                <a:lnTo>
                  <a:pt x="56918" y="56918"/>
                </a:lnTo>
                <a:lnTo>
                  <a:pt x="118196" y="15321"/>
                </a:lnTo>
                <a:lnTo>
                  <a:pt x="154681" y="3646"/>
                </a:lnTo>
                <a:lnTo>
                  <a:pt x="193335" y="0"/>
                </a:lnTo>
                <a:lnTo>
                  <a:pt x="231988" y="3646"/>
                </a:lnTo>
                <a:lnTo>
                  <a:pt x="268473" y="15321"/>
                </a:lnTo>
                <a:lnTo>
                  <a:pt x="329751" y="56918"/>
                </a:lnTo>
                <a:lnTo>
                  <a:pt x="371348" y="118197"/>
                </a:lnTo>
                <a:lnTo>
                  <a:pt x="383023" y="154681"/>
                </a:lnTo>
                <a:lnTo>
                  <a:pt x="386670" y="193335"/>
                </a:lnTo>
                <a:lnTo>
                  <a:pt x="383023" y="231988"/>
                </a:lnTo>
                <a:lnTo>
                  <a:pt x="371348" y="268473"/>
                </a:lnTo>
                <a:lnTo>
                  <a:pt x="329751" y="329751"/>
                </a:lnTo>
                <a:lnTo>
                  <a:pt x="268473" y="371348"/>
                </a:lnTo>
                <a:lnTo>
                  <a:pt x="231988" y="383023"/>
                </a:lnTo>
                <a:lnTo>
                  <a:pt x="193335" y="386670"/>
                </a:lnTo>
                <a:lnTo>
                  <a:pt x="154681" y="383023"/>
                </a:lnTo>
                <a:lnTo>
                  <a:pt x="118196" y="371348"/>
                </a:lnTo>
                <a:lnTo>
                  <a:pt x="56918" y="329751"/>
                </a:lnTo>
                <a:lnTo>
                  <a:pt x="15321" y="268473"/>
                </a:lnTo>
                <a:lnTo>
                  <a:pt x="3646" y="231988"/>
                </a:lnTo>
                <a:lnTo>
                  <a:pt x="0" y="193335"/>
                </a:lnTo>
                <a:close/>
              </a:path>
            </a:pathLst>
          </a:custGeom>
          <a:noFill/>
          <a:ln w="16933">
            <a:solidFill>
              <a:srgbClr val="99B15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039" name="Holder 2">
            <a:extLst>
              <a:ext uri="{FF2B5EF4-FFF2-40B4-BE49-F238E27FC236}">
                <a16:creationId xmlns:a16="http://schemas.microsoft.com/office/drawing/2014/main" id="{3A25779C-4153-42D4-BCFE-217F9E474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49463" y="95250"/>
            <a:ext cx="504507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1040" name="Holder 3">
            <a:extLst>
              <a:ext uri="{FF2B5EF4-FFF2-40B4-BE49-F238E27FC236}">
                <a16:creationId xmlns:a16="http://schemas.microsoft.com/office/drawing/2014/main" id="{0EE9342C-7ACC-4A92-B8E8-9A5F9386F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84313"/>
            <a:ext cx="8382000" cy="36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51440ECC-68AE-4392-80F7-AE546EA9469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54E92687-7B4A-4F68-A6E6-0FBD94D80659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DB6F63-6F76-4E66-BCAD-7DBA758717B1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03CF7116-4867-4C9E-86B8-C4D577A8820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fld id="{091AEC25-94F4-4D62-843F-D4D532F6F8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3" r:id="rId2"/>
    <p:sldLayoutId id="2147483674" r:id="rId3"/>
    <p:sldLayoutId id="2147483675" r:id="rId4"/>
    <p:sldLayoutId id="2147483676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bxb35@psu.edu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>
            <a:extLst>
              <a:ext uri="{FF2B5EF4-FFF2-40B4-BE49-F238E27FC236}">
                <a16:creationId xmlns:a16="http://schemas.microsoft.com/office/drawing/2014/main" id="{ACFCA25F-E8A6-425E-8D0C-DB26E471A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3190875"/>
            <a:ext cx="499903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833438" indent="-8223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en-US" altLang="en-US" sz="3200" b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DOCUMENTING YOUR  COLLECTIONS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A16E63E-861F-4BD7-9D1B-F5B91B73360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65300" y="1435100"/>
            <a:ext cx="5613400" cy="665163"/>
          </a:xfrm>
        </p:spPr>
        <p:txBody>
          <a:bodyPr tIns="12700" rtlCol="0"/>
          <a:lstStyle/>
          <a:p>
            <a:pPr marL="17780" eaLnBrk="1" fontAlgn="auto" hangingPunct="1">
              <a:spcBef>
                <a:spcPts val="100"/>
              </a:spcBef>
              <a:spcAft>
                <a:spcPts val="0"/>
              </a:spcAft>
              <a:tabLst>
                <a:tab pos="2379980" algn="l"/>
              </a:tabLst>
              <a:defRPr/>
            </a:pPr>
            <a:r>
              <a:rPr spc="-15" dirty="0"/>
              <a:t>There’s</a:t>
            </a:r>
            <a:r>
              <a:rPr spc="5" dirty="0"/>
              <a:t> </a:t>
            </a:r>
            <a:r>
              <a:rPr dirty="0"/>
              <a:t>a	</a:t>
            </a:r>
            <a:r>
              <a:rPr spc="-5" dirty="0"/>
              <a:t>Form for</a:t>
            </a:r>
            <a:r>
              <a:rPr spc="-145" dirty="0"/>
              <a:t> </a:t>
            </a:r>
            <a:r>
              <a:rPr spc="-5" dirty="0"/>
              <a:t>That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24581AD-7C4C-45D2-8C12-7C2BED3072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68550" y="425450"/>
            <a:ext cx="4405313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Catalog</a:t>
            </a:r>
            <a:r>
              <a:rPr sz="3300" spc="-15" dirty="0"/>
              <a:t> </a:t>
            </a:r>
            <a:r>
              <a:rPr sz="3300" spc="-5" dirty="0"/>
              <a:t>Documentation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581E791-ACD4-4BD1-918C-8AD06A7E2BFB}"/>
              </a:ext>
            </a:extLst>
          </p:cNvPr>
          <p:cNvSpPr txBox="1"/>
          <p:nvPr/>
        </p:nvSpPr>
        <p:spPr>
          <a:xfrm>
            <a:off x="381000" y="2057400"/>
            <a:ext cx="8205788" cy="269081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700" spc="-5" dirty="0">
                <a:latin typeface="Times New Roman"/>
                <a:cs typeface="Times New Roman"/>
              </a:rPr>
              <a:t>Catalog sheet/worksheet/accession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sheet</a:t>
            </a:r>
            <a:endParaRPr sz="2700"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endParaRPr sz="29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latin typeface="Times New Roman"/>
                <a:cs typeface="Times New Roman"/>
              </a:rPr>
              <a:t>Use </a:t>
            </a:r>
            <a:r>
              <a:rPr sz="2000" spc="-5" dirty="0">
                <a:latin typeface="Times New Roman"/>
                <a:cs typeface="Times New Roman"/>
              </a:rPr>
              <a:t>it to gather as much information as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possible</a:t>
            </a:r>
            <a:endParaRPr sz="2000"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20"/>
              </a:spcBef>
              <a:spcAft>
                <a:spcPts val="0"/>
              </a:spcAft>
              <a:defRPr/>
            </a:pPr>
            <a:endParaRPr sz="285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Include both accession information and catalog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information</a:t>
            </a:r>
            <a:endParaRPr sz="2000"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10"/>
              </a:spcBef>
              <a:spcAft>
                <a:spcPts val="0"/>
              </a:spcAft>
              <a:defRPr/>
            </a:pPr>
            <a:endParaRPr sz="295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Make it specific to </a:t>
            </a:r>
            <a:r>
              <a:rPr sz="2000" dirty="0">
                <a:latin typeface="Times New Roman"/>
                <a:cs typeface="Times New Roman"/>
              </a:rPr>
              <a:t>your </a:t>
            </a:r>
            <a:r>
              <a:rPr sz="2000" spc="-5" dirty="0">
                <a:latin typeface="Times New Roman"/>
                <a:cs typeface="Times New Roman"/>
              </a:rPr>
              <a:t>institution, </a:t>
            </a:r>
            <a:r>
              <a:rPr sz="2000" dirty="0">
                <a:latin typeface="Times New Roman"/>
                <a:cs typeface="Times New Roman"/>
              </a:rPr>
              <a:t>but be sure </a:t>
            </a:r>
            <a:r>
              <a:rPr sz="2000" spc="-5" dirty="0">
                <a:latin typeface="Times New Roman"/>
                <a:cs typeface="Times New Roman"/>
              </a:rPr>
              <a:t>to gather standard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information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8AE9E2B-B96B-4B6A-97B7-A1850A6130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6238" y="425450"/>
            <a:ext cx="3311525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dirty="0"/>
              <a:t>Loan</a:t>
            </a:r>
            <a:r>
              <a:rPr sz="3300" spc="-235" dirty="0"/>
              <a:t> </a:t>
            </a:r>
            <a:r>
              <a:rPr sz="3300" spc="-5" dirty="0"/>
              <a:t>Agreements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D8F871C-5E25-4161-A834-EDCC24549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85900"/>
            <a:ext cx="8153400" cy="414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6995" rIns="0" bIns="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88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Elements of an incoming loan agreement</a:t>
            </a:r>
          </a:p>
          <a:p>
            <a:pPr eaLnBrk="1" hangingPunct="1">
              <a:lnSpc>
                <a:spcPct val="101000"/>
              </a:lnSpc>
              <a:spcBef>
                <a:spcPts val="4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Borrower, with full contact information; if printed on letterhead, this  information will already be on the form</a:t>
            </a:r>
          </a:p>
          <a:p>
            <a:pPr eaLnBrk="1" hangingPunct="1">
              <a:spcBef>
                <a:spcPts val="475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Lender, with full contact information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loan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Dates of loan, should include time for shipment to and from the borrower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materials to be borrowed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Statement defining who will insure and insurance value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Photography permission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of the loan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Authorized signatures and dates signed for both parties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A4E1DAF-2D55-467C-934A-FDDCA62922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68550" y="425450"/>
            <a:ext cx="4405313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Catalog</a:t>
            </a:r>
            <a:r>
              <a:rPr sz="3300" spc="-15" dirty="0"/>
              <a:t> </a:t>
            </a:r>
            <a:r>
              <a:rPr sz="3300" spc="-5" dirty="0"/>
              <a:t>Documentation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6913660-368D-4D4F-A69B-9175ED879F89}"/>
              </a:ext>
            </a:extLst>
          </p:cNvPr>
          <p:cNvSpPr txBox="1"/>
          <p:nvPr/>
        </p:nvSpPr>
        <p:spPr>
          <a:xfrm>
            <a:off x="381000" y="1560513"/>
            <a:ext cx="7148513" cy="31956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800" spc="-5" dirty="0">
                <a:latin typeface="Times New Roman"/>
                <a:cs typeface="Times New Roman"/>
              </a:rPr>
              <a:t>Accession information:</a:t>
            </a:r>
            <a:endParaRPr sz="2800"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sz="38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Maker/artist</a:t>
            </a:r>
            <a:endParaRPr sz="20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50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latin typeface="Times New Roman"/>
                <a:cs typeface="Times New Roman"/>
              </a:rPr>
              <a:t>How</a:t>
            </a:r>
            <a:endParaRPr sz="20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50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Condition</a:t>
            </a:r>
            <a:endParaRPr sz="20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50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Accession number and any other numbers associated with the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work</a:t>
            </a:r>
            <a:endParaRPr sz="20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50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Value</a:t>
            </a:r>
            <a:endParaRPr sz="20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400"/>
              </a:spcBef>
              <a:spcAft>
                <a:spcPts val="0"/>
              </a:spcAft>
              <a:tabLst>
                <a:tab pos="286385" algn="l"/>
              </a:tabLst>
              <a:defRPr/>
            </a:pPr>
            <a:r>
              <a:rPr sz="1700" spc="-475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1700" spc="-475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sz="2000" spc="-5">
                <a:latin typeface="Times New Roman"/>
                <a:cs typeface="Times New Roman"/>
              </a:rPr>
              <a:t>Copyright</a:t>
            </a:r>
            <a:r>
              <a:rPr sz="2000" spc="-10">
                <a:latin typeface="Times New Roman"/>
                <a:cs typeface="Times New Roman"/>
              </a:rPr>
              <a:t> </a:t>
            </a:r>
            <a:r>
              <a:rPr sz="2000" spc="-5">
                <a:latin typeface="Times New Roman"/>
                <a:cs typeface="Times New Roman"/>
              </a:rPr>
              <a:t>information </a:t>
            </a:r>
            <a:r>
              <a:rPr lang="en-US" sz="2000" spc="-5" dirty="0">
                <a:latin typeface="Times New Roman"/>
                <a:cs typeface="Times New Roman"/>
              </a:rPr>
              <a:t>and Provenance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3DC2EF6-E08A-4B56-8679-242BDC4AED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6238" y="425450"/>
            <a:ext cx="3311525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dirty="0"/>
              <a:t>Loan</a:t>
            </a:r>
            <a:r>
              <a:rPr sz="3300" spc="-235" dirty="0"/>
              <a:t> </a:t>
            </a:r>
            <a:r>
              <a:rPr sz="3300" spc="-5" dirty="0"/>
              <a:t>Agreements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F573BD4E-E73A-4037-B90E-DFB9645C3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84313"/>
            <a:ext cx="8032750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763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88"/>
              </a:spcBef>
            </a:pPr>
            <a:r>
              <a:rPr lang="en-US" alt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of the loan</a:t>
            </a:r>
          </a:p>
          <a:p>
            <a:pPr eaLnBrk="1" hangingPunct="1">
              <a:spcBef>
                <a:spcPts val="438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Care and handling requirements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conditions to be maintained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Permission to clean or conserve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Statement regarding the borrower’s right to return the object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17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17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Packing and shipping</a:t>
            </a:r>
          </a:p>
          <a:p>
            <a:pPr eaLnBrk="1" hangingPunct="1"/>
            <a:endParaRPr lang="en-US" alt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38"/>
              </a:spcBef>
            </a:pPr>
            <a:endParaRPr lang="en-US" altLang="en-US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ject 2">
            <a:extLst>
              <a:ext uri="{FF2B5EF4-FFF2-40B4-BE49-F238E27FC236}">
                <a16:creationId xmlns:a16="http://schemas.microsoft.com/office/drawing/2014/main" id="{29E7B789-4073-4506-AA7F-0A93C1D439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9750" y="425450"/>
            <a:ext cx="2984500" cy="528638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en-US" altLang="en-US" sz="3300">
                <a:latin typeface="Arial" panose="020B0604020202020204" pitchFamily="34" charset="0"/>
                <a:cs typeface="Arial" panose="020B0604020202020204" pitchFamily="34" charset="0"/>
              </a:rPr>
              <a:t>Deaccessioning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8A39688-CE2C-4C80-A3FD-CCCD75969766}"/>
              </a:ext>
            </a:extLst>
          </p:cNvPr>
          <p:cNvSpPr txBox="1"/>
          <p:nvPr/>
        </p:nvSpPr>
        <p:spPr>
          <a:xfrm>
            <a:off x="381000" y="1482725"/>
            <a:ext cx="8280400" cy="3803650"/>
          </a:xfrm>
          <a:prstGeom prst="rect">
            <a:avLst/>
          </a:prstGeom>
        </p:spPr>
        <p:txBody>
          <a:bodyPr lIns="0" tIns="89535" rIns="0" bIns="0">
            <a:spAutoFit/>
          </a:bodyPr>
          <a:lstStyle/>
          <a:p>
            <a:pPr marL="12700" eaLnBrk="1" hangingPunct="1">
              <a:spcBef>
                <a:spcPts val="700"/>
              </a:spcBef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No specific form is required by law.  However, the museum must be able to demonstrate that:</a:t>
            </a:r>
          </a:p>
          <a:p>
            <a:pPr marL="460375" indent="-460375" eaLnBrk="1" hangingPunct="1">
              <a:spcBef>
                <a:spcPts val="488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aware of the issues to be considered.</a:t>
            </a:r>
          </a:p>
          <a:p>
            <a:pPr marL="460375" indent="-460375" eaLnBrk="1" hangingPunct="1">
              <a:lnSpc>
                <a:spcPts val="2325"/>
              </a:lnSpc>
              <a:spcBef>
                <a:spcPts val="65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has developed a process for determining if an object should be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deaccessioned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60375" indent="-460375" eaLnBrk="1" hangingPunct="1">
              <a:spcBef>
                <a:spcPts val="413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has followed that procedure.</a:t>
            </a:r>
          </a:p>
          <a:p>
            <a:pPr marL="12700" eaLnBrk="1" hangingPunct="1"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12700" eaLnBrk="1" hangingPunct="1">
              <a:spcBef>
                <a:spcPts val="13"/>
              </a:spcBef>
              <a:defRPr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marL="12700" eaLnBrk="1" hangingPunct="1"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Developing a form to make sure all steps are followed is the  easiest way to document that procedure has been followed.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ject 2">
            <a:extLst>
              <a:ext uri="{FF2B5EF4-FFF2-40B4-BE49-F238E27FC236}">
                <a16:creationId xmlns:a16="http://schemas.microsoft.com/office/drawing/2014/main" id="{6EACA812-4637-4E2F-9081-60FCF8D73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9750" y="425450"/>
            <a:ext cx="2984500" cy="528638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en-US" altLang="en-US" sz="3300">
                <a:latin typeface="Arial" panose="020B0604020202020204" pitchFamily="34" charset="0"/>
                <a:cs typeface="Arial" panose="020B0604020202020204" pitchFamily="34" charset="0"/>
              </a:rPr>
              <a:t>Deaccessioning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E34DDF3-9082-434B-B1AF-E5BE3434E888}"/>
              </a:ext>
            </a:extLst>
          </p:cNvPr>
          <p:cNvSpPr txBox="1"/>
          <p:nvPr/>
        </p:nvSpPr>
        <p:spPr>
          <a:xfrm>
            <a:off x="381000" y="1489075"/>
            <a:ext cx="6561138" cy="4524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800" spc="-5" dirty="0">
                <a:latin typeface="Times New Roman"/>
                <a:cs typeface="Times New Roman"/>
              </a:rPr>
              <a:t>Elements to include </a:t>
            </a:r>
            <a:r>
              <a:rPr sz="2800" dirty="0">
                <a:latin typeface="Times New Roman"/>
                <a:cs typeface="Times New Roman"/>
              </a:rPr>
              <a:t>on a </a:t>
            </a:r>
            <a:r>
              <a:rPr sz="2800" spc="-5" dirty="0">
                <a:latin typeface="Times New Roman"/>
                <a:cs typeface="Times New Roman"/>
              </a:rPr>
              <a:t>deaccessioning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form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10EB532A-271A-4AC3-9EFB-CC1B70317B8C}"/>
              </a:ext>
            </a:extLst>
          </p:cNvPr>
          <p:cNvSpPr txBox="1"/>
          <p:nvPr/>
        </p:nvSpPr>
        <p:spPr>
          <a:xfrm>
            <a:off x="381000" y="2057400"/>
            <a:ext cx="8296275" cy="40909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406400" indent="-406400" eaLnBrk="1" hangingPunct="1">
              <a:spcBef>
                <a:spcPts val="100"/>
              </a:spcBef>
              <a:defRPr/>
            </a:pPr>
            <a:r>
              <a:rPr lang="en-US" sz="15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5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Description of the material to be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deaccessioned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06400" indent="-406400" eaLnBrk="1" hangingPunct="1">
              <a:lnSpc>
                <a:spcPts val="1775"/>
              </a:lnSpc>
              <a:spcBef>
                <a:spcPts val="425"/>
              </a:spcBef>
              <a:defRPr/>
            </a:pPr>
            <a:r>
              <a:rPr lang="en-US" sz="15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5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Statement that the museum has title to the material and, if it was a gift, that there are no restrictions on the gift or what the restrictions are</a:t>
            </a:r>
          </a:p>
          <a:p>
            <a:pPr marL="406400" indent="-406400" eaLnBrk="1" hangingPunct="1">
              <a:lnSpc>
                <a:spcPct val="77000"/>
              </a:lnSpc>
              <a:spcBef>
                <a:spcPts val="475"/>
              </a:spcBef>
              <a:defRPr/>
            </a:pPr>
            <a:r>
              <a:rPr lang="en-US" sz="15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5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museum’s acceptable reasons for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deaccessioning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which ones apply in the  specific instance</a:t>
            </a:r>
          </a:p>
          <a:p>
            <a:pPr marL="406400" indent="-406400" eaLnBrk="1" hangingPunct="1">
              <a:lnSpc>
                <a:spcPts val="2125"/>
              </a:lnSpc>
              <a:spcBef>
                <a:spcPts val="75"/>
              </a:spcBef>
              <a:defRPr/>
            </a:pPr>
            <a:r>
              <a:rPr lang="en-US" sz="15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5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What outside opinions have been solicited and what they said</a:t>
            </a:r>
          </a:p>
          <a:p>
            <a:pPr marL="406400" indent="-406400" eaLnBrk="1" hangingPunct="1">
              <a:lnSpc>
                <a:spcPts val="1775"/>
              </a:lnSpc>
              <a:spcBef>
                <a:spcPts val="350"/>
              </a:spcBef>
              <a:defRPr/>
            </a:pPr>
            <a:r>
              <a:rPr lang="en-US" sz="15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5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Who on staff is making the recommendation to remove the object from the collection  and on what date it was made</a:t>
            </a:r>
          </a:p>
          <a:p>
            <a:pPr marL="406400" indent="-406400" eaLnBrk="1" hangingPunct="1">
              <a:lnSpc>
                <a:spcPts val="1775"/>
              </a:lnSpc>
              <a:spcBef>
                <a:spcPts val="363"/>
              </a:spcBef>
              <a:defRPr/>
            </a:pPr>
            <a:r>
              <a:rPr lang="en-US" sz="15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5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If object was a gift, what the policy is for notifying donors and when and by whom the  policy was followed</a:t>
            </a:r>
          </a:p>
          <a:p>
            <a:pPr marL="406400" indent="-406400" eaLnBrk="1" hangingPunct="1">
              <a:lnSpc>
                <a:spcPts val="2138"/>
              </a:lnSpc>
              <a:defRPr/>
            </a:pPr>
            <a:r>
              <a:rPr lang="en-US" sz="15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5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Name and signature of person authorized to remove the object</a:t>
            </a:r>
          </a:p>
          <a:p>
            <a:pPr marL="406400" indent="-406400" eaLnBrk="1" hangingPunct="1">
              <a:spcBef>
                <a:spcPts val="38"/>
              </a:spcBef>
              <a:defRPr/>
            </a:pPr>
            <a:r>
              <a:rPr lang="en-US" sz="15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5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date on which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deaccession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was approved</a:t>
            </a:r>
          </a:p>
          <a:p>
            <a:pPr marL="12700" eaLnBrk="1" hangingPunct="1">
              <a:tabLst>
                <a:tab pos="285750" algn="l"/>
              </a:tabLst>
              <a:defRPr/>
            </a:pP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12700" eaLnBrk="1" hangingPunct="1">
              <a:lnSpc>
                <a:spcPts val="2325"/>
              </a:lnSpc>
              <a:tabLst>
                <a:tab pos="285750" algn="l"/>
              </a:tabLs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Since this form is for internal use and is not a contract with any  other entity, it does not need to be vetted by legal counsel.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6074552-C72E-4B50-8ADB-3ED9439AF8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95638" y="425450"/>
            <a:ext cx="2751137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Other</a:t>
            </a:r>
            <a:r>
              <a:rPr sz="3300" spc="-85" dirty="0"/>
              <a:t> </a:t>
            </a:r>
            <a:r>
              <a:rPr sz="3300" dirty="0"/>
              <a:t>Records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0B45595-7ABC-404D-B4CD-DAEA93754580}"/>
              </a:ext>
            </a:extLst>
          </p:cNvPr>
          <p:cNvSpPr txBox="1"/>
          <p:nvPr/>
        </p:nvSpPr>
        <p:spPr>
          <a:xfrm>
            <a:off x="381000" y="1482725"/>
            <a:ext cx="8201025" cy="4457700"/>
          </a:xfrm>
          <a:prstGeom prst="rect">
            <a:avLst/>
          </a:prstGeom>
        </p:spPr>
        <p:txBody>
          <a:bodyPr lIns="0" tIns="89535" rIns="0" bIns="0">
            <a:spAutoFit/>
          </a:bodyPr>
          <a:lstStyle/>
          <a:p>
            <a:pPr marL="12700" eaLnBrk="1" fontAlgn="auto" hangingPunct="1">
              <a:spcBef>
                <a:spcPts val="705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Current location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records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1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Master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log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10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Copyright information and/or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licenses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Condition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reports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Correspondence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5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Photographs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Appraisals </a:t>
            </a:r>
            <a:r>
              <a:rPr sz="2700" dirty="0">
                <a:latin typeface="Times New Roman"/>
                <a:cs typeface="Times New Roman"/>
              </a:rPr>
              <a:t>or </a:t>
            </a:r>
            <a:r>
              <a:rPr sz="2700" spc="-5" dirty="0">
                <a:latin typeface="Times New Roman"/>
                <a:cs typeface="Times New Roman"/>
              </a:rPr>
              <a:t>other valuation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documents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1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Insurance documents if there has been an insurance</a:t>
            </a:r>
            <a:r>
              <a:rPr sz="2700" spc="5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claim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Loss and damage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records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CEB67AD-E897-476F-A208-C7D4ADB5E6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76588" y="425450"/>
            <a:ext cx="2790825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Final</a:t>
            </a:r>
            <a:r>
              <a:rPr sz="3300" spc="-105" dirty="0"/>
              <a:t> </a:t>
            </a:r>
            <a:r>
              <a:rPr sz="3300" spc="-5" dirty="0"/>
              <a:t>Thoughts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27929E3-619D-45CE-9FF0-A42DE194CC4A}"/>
              </a:ext>
            </a:extLst>
          </p:cNvPr>
          <p:cNvSpPr txBox="1"/>
          <p:nvPr/>
        </p:nvSpPr>
        <p:spPr>
          <a:xfrm>
            <a:off x="381000" y="1981200"/>
            <a:ext cx="8153400" cy="2295525"/>
          </a:xfrm>
          <a:prstGeom prst="rect">
            <a:avLst/>
          </a:prstGeom>
        </p:spPr>
        <p:txBody>
          <a:bodyPr lIns="0" tIns="88900" rIns="0" bIns="0">
            <a:spAutoFit/>
          </a:bodyPr>
          <a:lstStyle/>
          <a:p>
            <a:pPr marL="12700" eaLnBrk="1" hangingPunct="1">
              <a:spcBef>
                <a:spcPts val="700"/>
              </a:spcBef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Characteristics of bad documentation:</a:t>
            </a:r>
          </a:p>
          <a:p>
            <a:pPr marL="460375" indent="-460375" eaLnBrk="1" hangingPunct="1">
              <a:spcBef>
                <a:spcPts val="513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Loss of context caused by incomplete documentation</a:t>
            </a:r>
          </a:p>
          <a:p>
            <a:pPr marL="460375" indent="-460375" eaLnBrk="1" hangingPunct="1">
              <a:lnSpc>
                <a:spcPts val="2825"/>
              </a:lnSpc>
              <a:spcBef>
                <a:spcPts val="763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Reliance on institutional memory instead of written records</a:t>
            </a:r>
          </a:p>
          <a:p>
            <a:pPr marL="460375" indent="-460375" eaLnBrk="1" hangingPunct="1">
              <a:spcBef>
                <a:spcPts val="513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Inconsistency within records</a:t>
            </a:r>
          </a:p>
          <a:p>
            <a:pPr marL="460375" indent="-460375" eaLnBrk="1" hangingPunct="1">
              <a:spcBef>
                <a:spcPts val="625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Bad handwriting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C4CA567-F7A0-4AA8-8F63-421216C6F1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76588" y="425450"/>
            <a:ext cx="2790825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Final</a:t>
            </a:r>
            <a:r>
              <a:rPr sz="3300" spc="-105" dirty="0"/>
              <a:t> </a:t>
            </a:r>
            <a:r>
              <a:rPr sz="3300" spc="-5" dirty="0"/>
              <a:t>Thoughts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C0D0E34-2099-47AB-8CA8-8EDDF63B1B08}"/>
              </a:ext>
            </a:extLst>
          </p:cNvPr>
          <p:cNvSpPr txBox="1"/>
          <p:nvPr/>
        </p:nvSpPr>
        <p:spPr>
          <a:xfrm>
            <a:off x="381000" y="1484313"/>
            <a:ext cx="8302625" cy="3905250"/>
          </a:xfrm>
          <a:prstGeom prst="rect">
            <a:avLst/>
          </a:prstGeom>
        </p:spPr>
        <p:txBody>
          <a:bodyPr lIns="0" tIns="88900" rIns="0" bIns="0">
            <a:spAutoFit/>
          </a:bodyPr>
          <a:lstStyle/>
          <a:p>
            <a:pPr marL="12700" eaLnBrk="1" hangingPunct="1">
              <a:spcBef>
                <a:spcPts val="700"/>
              </a:spcBef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Characteristics of good documentation:</a:t>
            </a:r>
          </a:p>
          <a:p>
            <a:pPr marL="514350" indent="-514350" eaLnBrk="1" hangingPunct="1">
              <a:spcBef>
                <a:spcPts val="513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Records are dated</a:t>
            </a:r>
          </a:p>
          <a:p>
            <a:pPr marL="514350" indent="-514350" eaLnBrk="1" hangingPunct="1">
              <a:spcBef>
                <a:spcPts val="625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Complete in all aspects</a:t>
            </a:r>
          </a:p>
          <a:p>
            <a:pPr marL="514350" indent="-514350" eaLnBrk="1" hangingPunct="1">
              <a:spcBef>
                <a:spcPts val="525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Easily understood, uses standard terminology, is clear and precise</a:t>
            </a:r>
          </a:p>
          <a:p>
            <a:pPr marL="514350" indent="-514350" eaLnBrk="1" hangingPunct="1">
              <a:spcBef>
                <a:spcPts val="625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Includes good descriptions and photographs</a:t>
            </a:r>
          </a:p>
          <a:p>
            <a:pPr marL="514350" indent="-514350" eaLnBrk="1" hangingPunct="1">
              <a:lnSpc>
                <a:spcPct val="101000"/>
              </a:lnSpc>
              <a:spcBef>
                <a:spcPts val="475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Includes the history of the records, when new information is  added and by whom</a:t>
            </a:r>
          </a:p>
          <a:p>
            <a:pPr marL="514350" indent="-514350" eaLnBrk="1" hangingPunct="1">
              <a:spcBef>
                <a:spcPts val="600"/>
              </a:spcBef>
              <a:defRPr/>
            </a:pPr>
            <a:r>
              <a:rPr lang="en-US" sz="20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20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Legible handwriting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BE21B4B-0F6D-4C7F-AE1D-53F653BC1D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63825" y="425450"/>
            <a:ext cx="3814763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Final Final</a:t>
            </a:r>
            <a:r>
              <a:rPr sz="3300" spc="-85" dirty="0"/>
              <a:t> </a:t>
            </a:r>
            <a:r>
              <a:rPr sz="3300" spc="-5" dirty="0"/>
              <a:t>Thoughts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1BACF240-4DF1-4234-BC73-1EDA19CDA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94650" cy="384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0480" rIns="0" bIns="0">
            <a:spAutoFit/>
          </a:bodyPr>
          <a:lstStyle>
            <a:lvl1pPr marL="403225" indent="-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3200"/>
              </a:lnSpc>
              <a:spcBef>
                <a:spcPts val="238"/>
              </a:spcBef>
            </a:pPr>
            <a:r>
              <a:rPr lang="en-US" altLang="en-US" sz="23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3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 general, be clear, be permanent, be legible, and be as  comprehensive as possible.</a:t>
            </a:r>
          </a:p>
          <a:p>
            <a:pPr eaLnBrk="1" hangingPunct="1">
              <a:spcBef>
                <a:spcPts val="500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Start today to make clear and clean records</a:t>
            </a:r>
          </a:p>
          <a:p>
            <a:pPr eaLnBrk="1" hangingPunct="1">
              <a:spcBef>
                <a:spcPts val="650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Create a clear documentation policy and train everyone  who uses it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Create a schedule to clean up old records, and create a  history as you go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Be kind to your future self – what would you want to be  able to find in 100 years?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A83564F-5797-4B87-9BA4-C35C56072C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6688" y="425450"/>
            <a:ext cx="3729037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What </a:t>
            </a:r>
            <a:r>
              <a:rPr sz="3300" dirty="0"/>
              <a:t>is a</a:t>
            </a:r>
            <a:r>
              <a:rPr sz="3300" spc="-90" dirty="0"/>
              <a:t> </a:t>
            </a:r>
            <a:r>
              <a:rPr sz="3300" dirty="0"/>
              <a:t>museum?</a:t>
            </a:r>
            <a:endParaRPr sz="3300"/>
          </a:p>
        </p:txBody>
      </p:sp>
      <p:sp>
        <p:nvSpPr>
          <p:cNvPr id="4099" name="object 3">
            <a:extLst>
              <a:ext uri="{FF2B5EF4-FFF2-40B4-BE49-F238E27FC236}">
                <a16:creationId xmlns:a16="http://schemas.microsoft.com/office/drawing/2014/main" id="{63F77B26-0F39-4F17-86B9-61F5959BAB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tIns="90041"/>
          <a:lstStyle/>
          <a:p>
            <a:pPr marL="12700" indent="0" eaLnBrk="1" hangingPunct="1">
              <a:spcBef>
                <a:spcPts val="113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“A public or private nonprofit agency or institution  organized on a permanent basis for essentially educational  or aesthetic purposes which, utilizing a professional staff,  owns or utilizes tangible objects,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cares for them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and  exhibits them to the public.</a:t>
            </a:r>
          </a:p>
          <a:p>
            <a:pPr marL="12700" indent="0" algn="r" eaLnBrk="1" hangingPunct="1">
              <a:lnSpc>
                <a:spcPct val="117000"/>
              </a:lnSpc>
              <a:spcBef>
                <a:spcPts val="138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Museum Services Act,  20 United States Code,</a:t>
            </a:r>
          </a:p>
          <a:p>
            <a:pPr marL="12700" indent="0" algn="r" eaLnBrk="1" hangingPunct="1">
              <a:spcBef>
                <a:spcPts val="5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§ 968(4)</a:t>
            </a:r>
          </a:p>
          <a:p>
            <a:pPr marL="12700" indent="0" algn="r" eaLnBrk="1" hangingPunct="1">
              <a:spcBef>
                <a:spcPts val="5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(emphasis added)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E1F50E7-BE6C-4C21-B683-F704F3C78476}"/>
              </a:ext>
            </a:extLst>
          </p:cNvPr>
          <p:cNvSpPr txBox="1"/>
          <p:nvPr/>
        </p:nvSpPr>
        <p:spPr>
          <a:xfrm>
            <a:off x="381000" y="1482725"/>
            <a:ext cx="8077200" cy="34607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algn="ctr" eaLnBrk="1" hangingPunct="1">
              <a:lnSpc>
                <a:spcPct val="119000"/>
              </a:lnSpc>
              <a:spcBef>
                <a:spcPts val="100"/>
              </a:spcBef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PowerPoint is heavily modified version of one written by</a:t>
            </a:r>
          </a:p>
          <a:p>
            <a:pPr marL="917575" eaLnBrk="1" hangingPunct="1">
              <a:lnSpc>
                <a:spcPct val="119000"/>
              </a:lnSpc>
              <a:spcBef>
                <a:spcPts val="100"/>
              </a:spcBef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Beverly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Balger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Sutley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917575" eaLnBrk="1" hangingPunct="1">
              <a:lnSpc>
                <a:spcPct val="119000"/>
              </a:lnSpc>
              <a:spcBef>
                <a:spcPts val="100"/>
              </a:spcBef>
              <a:defRPr/>
            </a:pPr>
            <a:r>
              <a:rPr lang="en-US" sz="2700">
                <a:latin typeface="Times New Roman" pitchFamily="18" charset="0"/>
                <a:cs typeface="Times New Roman" pitchFamily="18" charset="0"/>
              </a:rPr>
              <a:t>Registrar, Palmer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Museum of Art</a:t>
            </a:r>
          </a:p>
          <a:p>
            <a:pPr marL="917575" eaLnBrk="1" hangingPunct="1">
              <a:lnSpc>
                <a:spcPct val="120000"/>
              </a:lnSpc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The Pennsylvania State University  </a:t>
            </a:r>
          </a:p>
          <a:p>
            <a:pPr marL="917575" eaLnBrk="1" hangingPunct="1">
              <a:lnSpc>
                <a:spcPct val="120000"/>
              </a:lnSpc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University Park, PA 16802</a:t>
            </a:r>
          </a:p>
          <a:p>
            <a:pPr marL="917575" eaLnBrk="1" hangingPunct="1">
              <a:spcBef>
                <a:spcPts val="563"/>
              </a:spcBef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814-863-9189</a:t>
            </a:r>
          </a:p>
          <a:p>
            <a:pPr marL="917575" eaLnBrk="1" hangingPunct="1">
              <a:spcBef>
                <a:spcPts val="663"/>
              </a:spcBef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  <a:hlinkClick r:id="rId2"/>
              </a:rPr>
              <a:t>bxb35@psu.edu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32406C3-DAF8-4B25-B218-BCE7C416D7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2663" y="425450"/>
            <a:ext cx="7178675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What types </a:t>
            </a:r>
            <a:r>
              <a:rPr sz="3300" dirty="0"/>
              <a:t>of records should be</a:t>
            </a:r>
            <a:r>
              <a:rPr sz="3300" spc="-55" dirty="0"/>
              <a:t> </a:t>
            </a:r>
            <a:r>
              <a:rPr sz="3300" spc="-5" dirty="0"/>
              <a:t>kept?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0E0E30E-F0CA-462B-9D03-BD5590805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82725"/>
            <a:ext cx="824865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9535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700"/>
              </a:spcBef>
            </a:pPr>
            <a:r>
              <a:rPr lang="en-US" altLang="en-US" sz="23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3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Evidence of legal ownership or possession of all objects</a:t>
            </a:r>
          </a:p>
          <a:p>
            <a:pPr eaLnBrk="1" hangingPunct="1">
              <a:spcBef>
                <a:spcPts val="613"/>
              </a:spcBef>
            </a:pPr>
            <a:r>
              <a:rPr lang="en-US" altLang="en-US" sz="23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3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Catalog record, also called a worksheet or accession sheet</a:t>
            </a:r>
          </a:p>
          <a:p>
            <a:pPr eaLnBrk="1" hangingPunct="1">
              <a:spcBef>
                <a:spcPts val="663"/>
              </a:spcBef>
            </a:pPr>
            <a:r>
              <a:rPr lang="en-US" altLang="en-US" sz="23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3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Provenance information</a:t>
            </a:r>
          </a:p>
          <a:p>
            <a:pPr eaLnBrk="1" hangingPunct="1">
              <a:spcBef>
                <a:spcPts val="650"/>
              </a:spcBef>
            </a:pPr>
            <a:r>
              <a:rPr lang="en-US" altLang="en-US" sz="23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3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Activity of objects, including loans, exhibitions,  conservation, and deaccessions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3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3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Other records specific to a collection or a museum’s  routine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FA1A2D8-C081-40D7-A336-E473BF3492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78188" y="425450"/>
            <a:ext cx="2587625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dirty="0"/>
              <a:t>Basic</a:t>
            </a:r>
            <a:r>
              <a:rPr sz="3300" spc="-95" dirty="0"/>
              <a:t> </a:t>
            </a:r>
            <a:r>
              <a:rPr sz="3300" dirty="0"/>
              <a:t>Receipt</a:t>
            </a:r>
            <a:endParaRPr sz="3300"/>
          </a:p>
        </p:txBody>
      </p:sp>
      <p:sp>
        <p:nvSpPr>
          <p:cNvPr id="6147" name="object 3">
            <a:extLst>
              <a:ext uri="{FF2B5EF4-FFF2-40B4-BE49-F238E27FC236}">
                <a16:creationId xmlns:a16="http://schemas.microsoft.com/office/drawing/2014/main" id="{667A99AC-0997-4BDF-BF55-F0A4CDEBE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527175"/>
            <a:ext cx="4325938" cy="474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22945FB-5845-4C59-BFF6-D213B33D70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7850" y="471488"/>
            <a:ext cx="7988300" cy="482600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pc="-5" dirty="0"/>
              <a:t>Additional information for </a:t>
            </a:r>
            <a:r>
              <a:rPr dirty="0"/>
              <a:t>more complex</a:t>
            </a:r>
            <a:r>
              <a:rPr spc="5" dirty="0"/>
              <a:t> </a:t>
            </a:r>
            <a:r>
              <a:rPr dirty="0"/>
              <a:t>receipt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C738D99-AF88-4277-A0EC-58DAF4649C94}"/>
              </a:ext>
            </a:extLst>
          </p:cNvPr>
          <p:cNvSpPr txBox="1"/>
          <p:nvPr/>
        </p:nvSpPr>
        <p:spPr>
          <a:xfrm>
            <a:off x="381000" y="1482725"/>
            <a:ext cx="6680200" cy="3467100"/>
          </a:xfrm>
          <a:prstGeom prst="rect">
            <a:avLst/>
          </a:prstGeom>
        </p:spPr>
        <p:txBody>
          <a:bodyPr lIns="0" tIns="89535" rIns="0" bIns="0">
            <a:spAutoFit/>
          </a:bodyPr>
          <a:lstStyle/>
          <a:p>
            <a:pPr marL="12700" eaLnBrk="1" fontAlgn="auto" hangingPunct="1">
              <a:spcBef>
                <a:spcPts val="705"/>
              </a:spcBef>
              <a:spcAft>
                <a:spcPts val="0"/>
              </a:spcAft>
              <a:defRPr/>
            </a:pPr>
            <a:r>
              <a:rPr sz="2700" dirty="0">
                <a:latin typeface="Times New Roman"/>
                <a:cs typeface="Times New Roman"/>
              </a:rPr>
              <a:t>In </a:t>
            </a:r>
            <a:r>
              <a:rPr sz="2700" spc="-5" dirty="0">
                <a:latin typeface="Times New Roman"/>
                <a:cs typeface="Times New Roman"/>
              </a:rPr>
              <a:t>addition to all information </a:t>
            </a:r>
            <a:r>
              <a:rPr sz="2700" dirty="0">
                <a:latin typeface="Times New Roman"/>
                <a:cs typeface="Times New Roman"/>
              </a:rPr>
              <a:t>on </a:t>
            </a:r>
            <a:r>
              <a:rPr sz="2700" spc="-5" dirty="0">
                <a:latin typeface="Times New Roman"/>
                <a:cs typeface="Times New Roman"/>
              </a:rPr>
              <a:t>basic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receipt: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1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Care and handling to </a:t>
            </a:r>
            <a:r>
              <a:rPr sz="2700" dirty="0">
                <a:latin typeface="Times New Roman"/>
                <a:cs typeface="Times New Roman"/>
              </a:rPr>
              <a:t>be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provided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10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Packing and transportation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arrangements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Insurance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Reproduction and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credits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5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10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Ownership and changes in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ownership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1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Custody period, extensions, and right to</a:t>
            </a:r>
            <a:r>
              <a:rPr sz="2700" spc="6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return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7D8266F-08BD-400D-8BF7-1D2D64B74C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16175" y="425450"/>
            <a:ext cx="4311650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spc="-5" dirty="0"/>
              <a:t>Elements </a:t>
            </a:r>
            <a:r>
              <a:rPr sz="3300" dirty="0"/>
              <a:t>of </a:t>
            </a:r>
            <a:r>
              <a:rPr sz="3300" spc="-5" dirty="0"/>
              <a:t>the</a:t>
            </a:r>
            <a:r>
              <a:rPr sz="3300" spc="-60" dirty="0"/>
              <a:t> </a:t>
            </a:r>
            <a:r>
              <a:rPr sz="3300" dirty="0"/>
              <a:t>receipt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F706FB8-99E4-4098-9834-6E67C1473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57400"/>
            <a:ext cx="79089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5565" rIns="0" bIns="0">
            <a:spAutoFit/>
          </a:bodyPr>
          <a:lstStyle>
            <a:lvl1pPr marL="460375" indent="-460375"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object’s owner, the person leaving the object</a:t>
            </a:r>
          </a:p>
          <a:p>
            <a:pPr eaLnBrk="1" hangingPunct="1">
              <a:lnSpc>
                <a:spcPct val="101000"/>
              </a:lnSpc>
              <a:spcBef>
                <a:spcPts val="450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Full contact information, address, telephone number, email  address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Reason the object has been left at the museum</a:t>
            </a:r>
          </a:p>
          <a:p>
            <a:pPr eaLnBrk="1" hangingPunct="1">
              <a:spcBef>
                <a:spcPts val="525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Date the object has been left at the museum</a:t>
            </a:r>
          </a:p>
          <a:p>
            <a:pPr eaLnBrk="1" hangingPunct="1">
              <a:spcBef>
                <a:spcPts val="625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object</a:t>
            </a:r>
          </a:p>
          <a:p>
            <a:pPr eaLnBrk="1" hangingPunct="1">
              <a:spcBef>
                <a:spcPts val="525"/>
              </a:spcBef>
            </a:pPr>
            <a:r>
              <a:rPr lang="en-US" altLang="en-US" sz="2000">
                <a:solidFill>
                  <a:srgbClr val="4F81BD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</a:t>
            </a:r>
            <a:r>
              <a:rPr lang="en-US" altLang="en-US" sz="200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under which the museum accepted the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0F871A9-AEA3-4BD4-8521-32CAB589C5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55788" y="425450"/>
            <a:ext cx="5432425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dirty="0"/>
              <a:t>Accessioning</a:t>
            </a:r>
            <a:r>
              <a:rPr sz="3300" spc="-40" dirty="0"/>
              <a:t> </a:t>
            </a:r>
            <a:r>
              <a:rPr sz="3300" spc="-5" dirty="0"/>
              <a:t>Documentation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95FCA92-B9F3-46E1-AFE3-841D73FE22CF}"/>
              </a:ext>
            </a:extLst>
          </p:cNvPr>
          <p:cNvSpPr txBox="1"/>
          <p:nvPr/>
        </p:nvSpPr>
        <p:spPr>
          <a:xfrm>
            <a:off x="381000" y="1482725"/>
            <a:ext cx="4791075" cy="2971800"/>
          </a:xfrm>
          <a:prstGeom prst="rect">
            <a:avLst/>
          </a:prstGeom>
        </p:spPr>
        <p:txBody>
          <a:bodyPr lIns="0" tIns="89535" rIns="0" bIns="0">
            <a:spAutoFit/>
          </a:bodyPr>
          <a:lstStyle/>
          <a:p>
            <a:pPr marL="12700" eaLnBrk="1" fontAlgn="auto" hangingPunct="1">
              <a:spcBef>
                <a:spcPts val="705"/>
              </a:spcBef>
              <a:spcAft>
                <a:spcPts val="0"/>
              </a:spcAft>
              <a:defRPr/>
            </a:pPr>
            <a:r>
              <a:rPr sz="2700" spc="-5" dirty="0">
                <a:latin typeface="Times New Roman"/>
                <a:cs typeface="Times New Roman"/>
              </a:rPr>
              <a:t>Methods </a:t>
            </a:r>
            <a:r>
              <a:rPr sz="2700" dirty="0">
                <a:latin typeface="Times New Roman"/>
                <a:cs typeface="Times New Roman"/>
              </a:rPr>
              <a:t>of </a:t>
            </a:r>
            <a:r>
              <a:rPr sz="2700" spc="-5" dirty="0">
                <a:latin typeface="Times New Roman"/>
                <a:cs typeface="Times New Roman"/>
              </a:rPr>
              <a:t>acquiring objects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1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Gift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Purchase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Bequest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6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30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Field collection</a:t>
            </a:r>
            <a:endParaRPr sz="2700">
              <a:latin typeface="Times New Roman"/>
              <a:cs typeface="Times New Roman"/>
            </a:endParaRPr>
          </a:p>
          <a:p>
            <a:pPr marL="12700" eaLnBrk="1" fontAlgn="auto" hangingPunct="1">
              <a:spcBef>
                <a:spcPts val="560"/>
              </a:spcBef>
              <a:spcAft>
                <a:spcPts val="0"/>
              </a:spcAft>
              <a:defRPr/>
            </a:pPr>
            <a:r>
              <a:rPr sz="2300" spc="-640" dirty="0">
                <a:solidFill>
                  <a:srgbClr val="4F81BD"/>
                </a:solidFill>
                <a:latin typeface="Wingdings 2"/>
                <a:cs typeface="Wingdings 2"/>
              </a:rPr>
              <a:t></a:t>
            </a:r>
            <a:r>
              <a:rPr sz="2300" spc="29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Transfer </a:t>
            </a:r>
            <a:r>
              <a:rPr sz="2700" dirty="0">
                <a:latin typeface="Times New Roman"/>
                <a:cs typeface="Times New Roman"/>
              </a:rPr>
              <a:t>from </a:t>
            </a:r>
            <a:r>
              <a:rPr sz="2700" spc="-5" dirty="0">
                <a:latin typeface="Times New Roman"/>
                <a:cs typeface="Times New Roman"/>
              </a:rPr>
              <a:t>another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institution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4AC4EDD-BD68-4315-B0CD-0A3C9CDF67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09688" y="425450"/>
            <a:ext cx="6524625" cy="52863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300" dirty="0"/>
              <a:t>Accessioning </a:t>
            </a:r>
            <a:r>
              <a:rPr sz="3300" spc="-5" dirty="0"/>
              <a:t>Documentation:</a:t>
            </a:r>
            <a:r>
              <a:rPr sz="3300" spc="-35" dirty="0"/>
              <a:t> </a:t>
            </a:r>
            <a:r>
              <a:rPr sz="3300" spc="-5" dirty="0"/>
              <a:t>Gifts</a:t>
            </a:r>
            <a:endParaRPr sz="33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3525E0C-54C8-4D97-AF92-F2E119CB0AB3}"/>
              </a:ext>
            </a:extLst>
          </p:cNvPr>
          <p:cNvSpPr txBox="1"/>
          <p:nvPr/>
        </p:nvSpPr>
        <p:spPr>
          <a:xfrm>
            <a:off x="381000" y="1905000"/>
            <a:ext cx="8051800" cy="4614863"/>
          </a:xfrm>
          <a:prstGeom prst="rect">
            <a:avLst/>
          </a:prstGeom>
        </p:spPr>
        <p:txBody>
          <a:bodyPr lIns="0" tIns="48260" rIns="0" bIns="0">
            <a:spAutoFit/>
          </a:bodyPr>
          <a:lstStyle/>
          <a:p>
            <a:pPr marL="12700" eaLnBrk="1" hangingPunct="1">
              <a:spcBef>
                <a:spcPts val="375"/>
              </a:spcBef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Ideal – Deed of Gift</a:t>
            </a:r>
          </a:p>
          <a:p>
            <a:pPr marL="457200" indent="-444500" eaLnBrk="1" hangingPunct="1">
              <a:spcBef>
                <a:spcPts val="20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Name of donor with full contact information</a:t>
            </a:r>
          </a:p>
          <a:p>
            <a:pPr marL="457200" indent="-444500" eaLnBrk="1" hangingPunct="1">
              <a:spcBef>
                <a:spcPts val="20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Name of museum with full contact information</a:t>
            </a:r>
          </a:p>
          <a:p>
            <a:pPr marL="457200" indent="-444500" eaLnBrk="1" hangingPunct="1">
              <a:spcBef>
                <a:spcPts val="30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ea typeface="Wingdings 2" pitchFamily="18" charset="2"/>
                <a:cs typeface="Times New Roman" pitchFamily="18" charset="0"/>
              </a:rPr>
              <a:t>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Description of materials offered</a:t>
            </a:r>
          </a:p>
          <a:p>
            <a:pPr marL="457200" indent="-444500" eaLnBrk="1" hangingPunct="1">
              <a:lnSpc>
                <a:spcPts val="2125"/>
              </a:lnSpc>
              <a:spcBef>
                <a:spcPts val="50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Statement that the donor owns the objects and has the authority to pass clear title</a:t>
            </a:r>
          </a:p>
          <a:p>
            <a:pPr marL="457200" indent="-444500" eaLnBrk="1" hangingPunct="1">
              <a:spcBef>
                <a:spcPts val="263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Statement that the gift is without restrictions, or specific restrictions</a:t>
            </a:r>
          </a:p>
          <a:p>
            <a:pPr marL="457200" indent="-444500" eaLnBrk="1" hangingPunct="1">
              <a:spcBef>
                <a:spcPts val="20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Statement that the donor relinquishes all rights he/she may have had</a:t>
            </a:r>
          </a:p>
          <a:p>
            <a:pPr marL="457200" indent="-444500" eaLnBrk="1" hangingPunct="1">
              <a:spcBef>
                <a:spcPts val="30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Signature of donor with date signed</a:t>
            </a:r>
          </a:p>
          <a:p>
            <a:pPr marL="457200" indent="-444500" eaLnBrk="1" hangingPunct="1">
              <a:spcBef>
                <a:spcPts val="20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Signature of museum representative with date signed</a:t>
            </a:r>
          </a:p>
          <a:p>
            <a:pPr marL="457200" indent="-444500" eaLnBrk="1" hangingPunct="1">
              <a:spcBef>
                <a:spcPts val="300"/>
              </a:spcBef>
              <a:defRPr/>
            </a:pPr>
            <a:r>
              <a:rPr lang="en-US" sz="1700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sz="1700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Optional: credit line to be used</a:t>
            </a:r>
          </a:p>
          <a:p>
            <a:pPr marL="12700" eaLnBrk="1" hangingPunct="1">
              <a:spcBef>
                <a:spcPts val="50"/>
              </a:spcBef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2700" eaLnBrk="1" hangingPunct="1"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bject 2">
            <a:extLst>
              <a:ext uri="{FF2B5EF4-FFF2-40B4-BE49-F238E27FC236}">
                <a16:creationId xmlns:a16="http://schemas.microsoft.com/office/drawing/2014/main" id="{3802777A-B1AF-40F6-9800-9C5B20136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tIns="12700"/>
          <a:lstStyle/>
          <a:p>
            <a:pPr marL="403225" indent="-390525" eaLnBrk="1" hangingPunct="1">
              <a:spcBef>
                <a:spcPts val="10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Accessioning Documentation:  Purchases and Bequests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7276697F-F690-49C9-B7A0-3CC4F7945655}"/>
              </a:ext>
            </a:extLst>
          </p:cNvPr>
          <p:cNvSpPr txBox="1"/>
          <p:nvPr/>
        </p:nvSpPr>
        <p:spPr>
          <a:xfrm>
            <a:off x="381000" y="1484313"/>
            <a:ext cx="8324850" cy="4419600"/>
          </a:xfrm>
          <a:prstGeom prst="rect">
            <a:avLst/>
          </a:prstGeom>
        </p:spPr>
        <p:txBody>
          <a:bodyPr lIns="0" tIns="88265" rIns="0" bIns="0">
            <a:spAutoFit/>
          </a:bodyPr>
          <a:lstStyle/>
          <a:p>
            <a:pPr marL="12700" eaLnBrk="1" hangingPunct="1">
              <a:spcBef>
                <a:spcPts val="700"/>
              </a:spcBef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Purchases</a:t>
            </a:r>
          </a:p>
          <a:p>
            <a:pPr marL="460375" indent="-460375" eaLnBrk="1" hangingPunct="1">
              <a:spcBef>
                <a:spcPts val="488"/>
              </a:spcBef>
              <a:tabLst>
                <a:tab pos="287338" algn="l"/>
              </a:tabLst>
              <a:defRPr/>
            </a:pPr>
            <a:r>
              <a:rPr lang="en-US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dirty="0">
                <a:solidFill>
                  <a:srgbClr val="4F81BD"/>
                </a:solidFill>
                <a:latin typeface="Times New Roman" pitchFamily="18" charset="0"/>
                <a:ea typeface="Wingdings 2" pitchFamily="18" charset="2"/>
                <a:cs typeface="Times New Roman" pitchFamily="18" charset="0"/>
              </a:rPr>
              <a:t>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Proof of purchase such as a receipt, bill of sale, etc.</a:t>
            </a:r>
          </a:p>
          <a:p>
            <a:pPr marL="460375" indent="-460375" eaLnBrk="1" hangingPunct="1"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60375" indent="-460375" eaLnBrk="1" hangingPunct="1">
              <a:spcBef>
                <a:spcPts val="1725"/>
              </a:spcBef>
              <a:defRPr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Bequests</a:t>
            </a:r>
          </a:p>
          <a:p>
            <a:pPr marL="460375" indent="-460375" eaLnBrk="1" hangingPunct="1">
              <a:spcBef>
                <a:spcPts val="550"/>
              </a:spcBef>
              <a:defRPr/>
            </a:pPr>
            <a:r>
              <a:rPr lang="en-US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Copy of the relevant pages of the will, including the name of the person representing the estate such as the executor/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trix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administrator/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trix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and/ or the attorney assisting with the estate.</a:t>
            </a:r>
          </a:p>
          <a:p>
            <a:pPr marL="460375" indent="-460375" eaLnBrk="1" hangingPunct="1">
              <a:lnSpc>
                <a:spcPct val="99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4F81BD"/>
                </a:solidFill>
                <a:latin typeface="Wingdings 2" pitchFamily="18" charset="2"/>
                <a:ea typeface="Wingdings 2" pitchFamily="18" charset="2"/>
                <a:cs typeface="Wingdings 2" pitchFamily="18" charset="2"/>
              </a:rPr>
              <a:t></a:t>
            </a:r>
            <a:r>
              <a:rPr lang="en-US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Receipt and release forms are used by many probate courts to verify  distribution of the bequest; this form should contain a signature of the  museum official authorized to accept gifts and bequests for the museum and the date the material was received.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1213</Words>
  <Application>Microsoft Office PowerPoint</Application>
  <PresentationFormat>On-screen Show (4:3)</PresentationFormat>
  <Paragraphs>147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Arial</vt:lpstr>
      <vt:lpstr>Times New Roman</vt:lpstr>
      <vt:lpstr>Wingdings 2</vt:lpstr>
      <vt:lpstr>Office Theme</vt:lpstr>
      <vt:lpstr>There’s a Form for That</vt:lpstr>
      <vt:lpstr>What is a museum?</vt:lpstr>
      <vt:lpstr>What types of records should be kept?</vt:lpstr>
      <vt:lpstr>Basic Receipt</vt:lpstr>
      <vt:lpstr>Additional information for more complex receipt</vt:lpstr>
      <vt:lpstr>Elements of the receipt</vt:lpstr>
      <vt:lpstr>Accessioning Documentation</vt:lpstr>
      <vt:lpstr>Accessioning Documentation: Gifts</vt:lpstr>
      <vt:lpstr>Accessioning Documentation:  Purchases and Bequests</vt:lpstr>
      <vt:lpstr>Catalog Documentation</vt:lpstr>
      <vt:lpstr>Loan Agreements</vt:lpstr>
      <vt:lpstr>Catalog Documentation</vt:lpstr>
      <vt:lpstr>Loan Agreements</vt:lpstr>
      <vt:lpstr>Deaccessioning</vt:lpstr>
      <vt:lpstr>Deaccessioning</vt:lpstr>
      <vt:lpstr>Other Records</vt:lpstr>
      <vt:lpstr>Final Thoughts</vt:lpstr>
      <vt:lpstr>Final Thoughts</vt:lpstr>
      <vt:lpstr>Final Final Thoughts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There’s a Form for That</dc:title>
  <dc:creator>Michael Denis</dc:creator>
  <cp:lastModifiedBy>Michael Denis</cp:lastModifiedBy>
  <cp:revision>6</cp:revision>
  <dcterms:created xsi:type="dcterms:W3CDTF">2021-06-16T15:52:29Z</dcterms:created>
  <dcterms:modified xsi:type="dcterms:W3CDTF">2021-06-16T16:28:49Z</dcterms:modified>
</cp:coreProperties>
</file>