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sldIdLst>
    <p:sldId id="256" r:id="rId2"/>
    <p:sldId id="257" r:id="rId3"/>
    <p:sldId id="258" r:id="rId4"/>
    <p:sldId id="259" r:id="rId5"/>
    <p:sldId id="260" r:id="rId6"/>
    <p:sldId id="261" r:id="rId7"/>
    <p:sldId id="264" r:id="rId8"/>
    <p:sldId id="262" r:id="rId9"/>
    <p:sldId id="265"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4" d="100"/>
          <a:sy n="104" d="100"/>
        </p:scale>
        <p:origin x="82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October 3,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C3AA4-67BE-44F7-809A-3582401494AF}" type="datetime4">
              <a:rPr lang="en-US" smtClean="0"/>
              <a:pPr/>
              <a:t>October 3,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172EEB-1769-4776-AD69-E7C1260563EB}" type="datetime4">
              <a:rPr lang="en-US" smtClean="0"/>
              <a:pPr/>
              <a:t>October 3,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October 3,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October 3,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October 3,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October 3, 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FB012D-77A1-44B0-BB26-329BA1EE55C9}" type="datetime4">
              <a:rPr lang="en-US" smtClean="0"/>
              <a:pPr/>
              <a:t>October 3, 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October 3, 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October 3, 2016</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October 3,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October 3, 2016</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Oral History Interviews </a:t>
            </a:r>
            <a:br>
              <a:rPr lang="en-US" dirty="0"/>
            </a:b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86845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 </a:t>
            </a:r>
          </a:p>
        </p:txBody>
      </p:sp>
      <p:sp>
        <p:nvSpPr>
          <p:cNvPr id="3" name="Content Placeholder 2"/>
          <p:cNvSpPr>
            <a:spLocks noGrp="1"/>
          </p:cNvSpPr>
          <p:nvPr>
            <p:ph idx="1"/>
          </p:nvPr>
        </p:nvSpPr>
        <p:spPr>
          <a:xfrm>
            <a:off x="591127" y="1100628"/>
            <a:ext cx="7752773" cy="3579849"/>
          </a:xfrm>
        </p:spPr>
        <p:txBody>
          <a:bodyPr>
            <a:noAutofit/>
          </a:bodyPr>
          <a:lstStyle/>
          <a:p>
            <a:pPr>
              <a:buFontTx/>
              <a:buChar char="•"/>
            </a:pPr>
            <a:r>
              <a:rPr lang="en-US" sz="2000" b="0" dirty="0"/>
              <a:t>Close the interview with lighter topics. Thank them. </a:t>
            </a:r>
          </a:p>
          <a:p>
            <a:pPr>
              <a:buFontTx/>
              <a:buChar char="•"/>
            </a:pPr>
            <a:r>
              <a:rPr lang="en-US" sz="2000" b="0" dirty="0"/>
              <a:t>Ask if there are any questions. </a:t>
            </a:r>
          </a:p>
          <a:p>
            <a:pPr>
              <a:buFontTx/>
              <a:buChar char="•"/>
            </a:pPr>
            <a:r>
              <a:rPr lang="en-US" sz="2000" b="0" dirty="0"/>
              <a:t>Write a Thank You Note.</a:t>
            </a:r>
          </a:p>
          <a:p>
            <a:pPr>
              <a:buFontTx/>
              <a:buChar char="•"/>
            </a:pPr>
            <a:r>
              <a:rPr lang="en-US" sz="2000" b="0" dirty="0"/>
              <a:t>Transcribe interviews. </a:t>
            </a:r>
          </a:p>
          <a:p>
            <a:pPr>
              <a:buFontTx/>
              <a:buChar char="•"/>
            </a:pPr>
            <a:r>
              <a:rPr lang="en-US" sz="2000" b="0" dirty="0"/>
              <a:t>Analyze interview. Verify facts. Extract major themes or perspectives. </a:t>
            </a:r>
          </a:p>
          <a:p>
            <a:pPr>
              <a:buFontTx/>
              <a:buChar char="•"/>
            </a:pPr>
            <a:r>
              <a:rPr lang="en-US" sz="2000" b="0" dirty="0"/>
              <a:t>Determine the best way to express these stories to the public. </a:t>
            </a:r>
          </a:p>
          <a:p>
            <a:pPr>
              <a:buFontTx/>
              <a:buChar char="•"/>
            </a:pPr>
            <a:r>
              <a:rPr lang="en-US" sz="2000" b="0" dirty="0"/>
              <a:t>Deposit interviews into a repository. </a:t>
            </a:r>
          </a:p>
          <a:p>
            <a:pPr>
              <a:buFontTx/>
              <a:buChar char="•"/>
            </a:pPr>
            <a:r>
              <a:rPr lang="en-US" sz="2000" b="0" dirty="0"/>
              <a:t>Remember to be natural, enjoy the conversation, and allow the interviewee a comfortable uninterrupted space to share their lives. </a:t>
            </a:r>
          </a:p>
        </p:txBody>
      </p:sp>
    </p:spTree>
    <p:extLst>
      <p:ext uri="{BB962C8B-B14F-4D97-AF65-F5344CB8AC3E}">
        <p14:creationId xmlns:p14="http://schemas.microsoft.com/office/powerpoint/2010/main" val="834971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 Oral History Interview 	</a:t>
            </a:r>
          </a:p>
        </p:txBody>
      </p:sp>
      <p:sp>
        <p:nvSpPr>
          <p:cNvPr id="3" name="Content Placeholder 2"/>
          <p:cNvSpPr>
            <a:spLocks noGrp="1"/>
          </p:cNvSpPr>
          <p:nvPr>
            <p:ph idx="1"/>
          </p:nvPr>
        </p:nvSpPr>
        <p:spPr/>
        <p:txBody>
          <a:bodyPr>
            <a:normAutofit/>
          </a:bodyPr>
          <a:lstStyle/>
          <a:p>
            <a:pPr>
              <a:buFontTx/>
              <a:buChar char="•"/>
            </a:pPr>
            <a:r>
              <a:rPr lang="en-US" sz="3600" b="0" dirty="0"/>
              <a:t>The process of collecting a person’s experiences and lived history that is later placed in the context of a certain time period. </a:t>
            </a:r>
          </a:p>
          <a:p>
            <a:pPr marL="0" indent="0"/>
            <a:endParaRPr lang="en-US" sz="2400" dirty="0"/>
          </a:p>
        </p:txBody>
      </p:sp>
    </p:spTree>
    <p:extLst>
      <p:ext uri="{BB962C8B-B14F-4D97-AF65-F5344CB8AC3E}">
        <p14:creationId xmlns:p14="http://schemas.microsoft.com/office/powerpoint/2010/main" val="3665539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Basics of Oral History </a:t>
            </a:r>
          </a:p>
        </p:txBody>
      </p:sp>
      <p:sp>
        <p:nvSpPr>
          <p:cNvPr id="3" name="Content Placeholder 2"/>
          <p:cNvSpPr>
            <a:spLocks noGrp="1"/>
          </p:cNvSpPr>
          <p:nvPr>
            <p:ph idx="1"/>
          </p:nvPr>
        </p:nvSpPr>
        <p:spPr>
          <a:xfrm>
            <a:off x="822960" y="1100628"/>
            <a:ext cx="7520940" cy="4228754"/>
          </a:xfrm>
        </p:spPr>
        <p:txBody>
          <a:bodyPr>
            <a:normAutofit fontScale="85000" lnSpcReduction="20000"/>
          </a:bodyPr>
          <a:lstStyle/>
          <a:p>
            <a:pPr>
              <a:buFontTx/>
              <a:buChar char="•"/>
            </a:pPr>
            <a:r>
              <a:rPr lang="en-US" sz="3100" dirty="0"/>
              <a:t>Determine central questions and topics. </a:t>
            </a:r>
          </a:p>
          <a:p>
            <a:pPr lvl="2">
              <a:buFontTx/>
              <a:buChar char="•"/>
            </a:pPr>
            <a:r>
              <a:rPr lang="en-US" sz="3100" dirty="0"/>
              <a:t>Second Street</a:t>
            </a:r>
          </a:p>
          <a:p>
            <a:pPr lvl="2">
              <a:buFontTx/>
              <a:buChar char="•"/>
            </a:pPr>
            <a:r>
              <a:rPr lang="en-US" sz="3100" dirty="0"/>
              <a:t>Education</a:t>
            </a:r>
          </a:p>
          <a:p>
            <a:pPr lvl="2">
              <a:buFontTx/>
              <a:buChar char="•"/>
            </a:pPr>
            <a:r>
              <a:rPr lang="en-US" sz="3100" dirty="0"/>
              <a:t>Women’s Social Groups</a:t>
            </a:r>
          </a:p>
          <a:p>
            <a:pPr>
              <a:buFontTx/>
              <a:buChar char="•"/>
            </a:pPr>
            <a:r>
              <a:rPr lang="en-US" sz="3100" dirty="0"/>
              <a:t>Create a plan </a:t>
            </a:r>
          </a:p>
          <a:p>
            <a:pPr lvl="2">
              <a:buFontTx/>
              <a:buChar char="•"/>
            </a:pPr>
            <a:r>
              <a:rPr lang="en-US" sz="3100" dirty="0"/>
              <a:t>Budget </a:t>
            </a:r>
          </a:p>
          <a:p>
            <a:pPr lvl="2">
              <a:buFontTx/>
              <a:buChar char="•"/>
            </a:pPr>
            <a:r>
              <a:rPr lang="en-US" sz="3100" dirty="0"/>
              <a:t>Timeline of Completion </a:t>
            </a:r>
          </a:p>
          <a:p>
            <a:pPr lvl="2">
              <a:buFontTx/>
              <a:buChar char="•"/>
            </a:pPr>
            <a:r>
              <a:rPr lang="en-US" sz="3100" dirty="0"/>
              <a:t>Transcription </a:t>
            </a:r>
          </a:p>
          <a:p>
            <a:pPr lvl="2">
              <a:buFontTx/>
              <a:buChar char="•"/>
            </a:pPr>
            <a:r>
              <a:rPr lang="en-US" sz="3100" dirty="0"/>
              <a:t>Providing a space for audio recording and transcriptions to reside</a:t>
            </a:r>
          </a:p>
          <a:p>
            <a:pPr lvl="2">
              <a:buFontTx/>
              <a:buChar char="•"/>
            </a:pPr>
            <a:r>
              <a:rPr lang="en-US" sz="3100" dirty="0"/>
              <a:t>Publication/exhibit of information</a:t>
            </a:r>
          </a:p>
          <a:p>
            <a:pPr marL="237744" lvl="2" indent="0">
              <a:buNone/>
            </a:pPr>
            <a:endParaRPr lang="en-US" dirty="0"/>
          </a:p>
        </p:txBody>
      </p:sp>
    </p:spTree>
    <p:extLst>
      <p:ext uri="{BB962C8B-B14F-4D97-AF65-F5344CB8AC3E}">
        <p14:creationId xmlns:p14="http://schemas.microsoft.com/office/powerpoint/2010/main" val="1718666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Goal </a:t>
            </a:r>
            <a:br>
              <a:rPr lang="en-US" dirty="0"/>
            </a:br>
            <a:endParaRPr lang="en-US" dirty="0"/>
          </a:p>
        </p:txBody>
      </p:sp>
      <p:sp>
        <p:nvSpPr>
          <p:cNvPr id="3" name="Content Placeholder 2"/>
          <p:cNvSpPr>
            <a:spLocks noGrp="1"/>
          </p:cNvSpPr>
          <p:nvPr>
            <p:ph idx="1"/>
          </p:nvPr>
        </p:nvSpPr>
        <p:spPr/>
        <p:txBody>
          <a:bodyPr/>
          <a:lstStyle/>
          <a:p>
            <a:pPr>
              <a:buFontTx/>
              <a:buChar char="•"/>
            </a:pPr>
            <a:r>
              <a:rPr lang="en-US" sz="3200" b="0" dirty="0"/>
              <a:t>Capture the stories and history of people in Danville KY from the early 1900’s to the present that remember what is was like to be African-American in Boyle County at large and on Second Street. </a:t>
            </a:r>
          </a:p>
          <a:p>
            <a:pPr>
              <a:buFontTx/>
              <a:buChar char="•"/>
            </a:pPr>
            <a:endParaRPr lang="en-US" dirty="0"/>
          </a:p>
        </p:txBody>
      </p:sp>
    </p:spTree>
    <p:extLst>
      <p:ext uri="{BB962C8B-B14F-4D97-AF65-F5344CB8AC3E}">
        <p14:creationId xmlns:p14="http://schemas.microsoft.com/office/powerpoint/2010/main" val="2212021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a:t>
            </a:r>
          </a:p>
        </p:txBody>
      </p:sp>
      <p:sp>
        <p:nvSpPr>
          <p:cNvPr id="3" name="Content Placeholder 2"/>
          <p:cNvSpPr>
            <a:spLocks noGrp="1"/>
          </p:cNvSpPr>
          <p:nvPr>
            <p:ph idx="1"/>
          </p:nvPr>
        </p:nvSpPr>
        <p:spPr/>
        <p:txBody>
          <a:bodyPr/>
          <a:lstStyle/>
          <a:p>
            <a:pPr>
              <a:buFontTx/>
              <a:buChar char="•"/>
            </a:pPr>
            <a:r>
              <a:rPr lang="en-US" sz="3200" b="0" dirty="0"/>
              <a:t>Call interviewees </a:t>
            </a:r>
          </a:p>
          <a:p>
            <a:pPr>
              <a:buFontTx/>
              <a:buChar char="•"/>
            </a:pPr>
            <a:r>
              <a:rPr lang="en-US" sz="3200" b="0" dirty="0"/>
              <a:t>Explain project – utilize community networks (Michael Hughes!)</a:t>
            </a:r>
          </a:p>
          <a:p>
            <a:pPr>
              <a:buFontTx/>
              <a:buChar char="•"/>
            </a:pPr>
            <a:r>
              <a:rPr lang="en-US" sz="3200" b="0" dirty="0"/>
              <a:t>Set up a time and place to meet that is comfortable for them </a:t>
            </a:r>
          </a:p>
          <a:p>
            <a:pPr>
              <a:buFontTx/>
              <a:buChar char="•"/>
            </a:pPr>
            <a:endParaRPr lang="en-US" dirty="0"/>
          </a:p>
        </p:txBody>
      </p:sp>
    </p:spTree>
    <p:extLst>
      <p:ext uri="{BB962C8B-B14F-4D97-AF65-F5344CB8AC3E}">
        <p14:creationId xmlns:p14="http://schemas.microsoft.com/office/powerpoint/2010/main" val="1706659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During </a:t>
            </a:r>
          </a:p>
        </p:txBody>
      </p:sp>
      <p:sp>
        <p:nvSpPr>
          <p:cNvPr id="3" name="Content Placeholder 2"/>
          <p:cNvSpPr>
            <a:spLocks noGrp="1"/>
          </p:cNvSpPr>
          <p:nvPr>
            <p:ph idx="1"/>
          </p:nvPr>
        </p:nvSpPr>
        <p:spPr>
          <a:xfrm>
            <a:off x="822960" y="1100628"/>
            <a:ext cx="7520940" cy="4467834"/>
          </a:xfrm>
        </p:spPr>
        <p:txBody>
          <a:bodyPr>
            <a:noAutofit/>
          </a:bodyPr>
          <a:lstStyle/>
          <a:p>
            <a:pPr>
              <a:buFontTx/>
              <a:buChar char="•"/>
            </a:pPr>
            <a:r>
              <a:rPr lang="en-US" sz="2400" b="0" dirty="0"/>
              <a:t>It is important to strike a healthy balance between being casual and comfortable and being professional during an interview. There is no need to be extremely formal – talk with your interviewee as a person! Engage in a conversation. </a:t>
            </a:r>
          </a:p>
          <a:p>
            <a:pPr>
              <a:buFontTx/>
              <a:buChar char="•"/>
            </a:pPr>
            <a:r>
              <a:rPr lang="en-US" sz="2400" b="0" dirty="0"/>
              <a:t>Arrive early to set up technology. </a:t>
            </a:r>
          </a:p>
          <a:p>
            <a:pPr>
              <a:buFontTx/>
              <a:buChar char="•"/>
            </a:pPr>
            <a:r>
              <a:rPr lang="en-US" sz="2400" b="0" dirty="0"/>
              <a:t>Remove any noise-makers. Turn off TV, put out a yappy dog into the yard, or turn down air conditioner. </a:t>
            </a:r>
          </a:p>
        </p:txBody>
      </p:sp>
    </p:spTree>
    <p:extLst>
      <p:ext uri="{BB962C8B-B14F-4D97-AF65-F5344CB8AC3E}">
        <p14:creationId xmlns:p14="http://schemas.microsoft.com/office/powerpoint/2010/main" val="3992222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DURING</a:t>
            </a:r>
          </a:p>
        </p:txBody>
      </p:sp>
      <p:sp>
        <p:nvSpPr>
          <p:cNvPr id="3" name="Content Placeholder 2"/>
          <p:cNvSpPr>
            <a:spLocks noGrp="1"/>
          </p:cNvSpPr>
          <p:nvPr>
            <p:ph idx="1"/>
          </p:nvPr>
        </p:nvSpPr>
        <p:spPr>
          <a:xfrm>
            <a:off x="822960" y="1100628"/>
            <a:ext cx="7520940" cy="5366603"/>
          </a:xfrm>
        </p:spPr>
        <p:txBody>
          <a:bodyPr>
            <a:normAutofit/>
          </a:bodyPr>
          <a:lstStyle/>
          <a:p>
            <a:pPr>
              <a:buFontTx/>
              <a:buChar char="•"/>
            </a:pPr>
            <a:r>
              <a:rPr lang="en-US" sz="2400" b="0" dirty="0"/>
              <a:t>Before you begin remind your interviewee of the project and purpose. </a:t>
            </a:r>
          </a:p>
          <a:p>
            <a:pPr>
              <a:buFontTx/>
              <a:buChar char="•"/>
            </a:pPr>
            <a:r>
              <a:rPr lang="en-US" sz="2400" b="0" dirty="0"/>
              <a:t>Provide them with a consent form</a:t>
            </a:r>
          </a:p>
          <a:p>
            <a:pPr>
              <a:buFontTx/>
              <a:buChar char="•"/>
            </a:pPr>
            <a:r>
              <a:rPr lang="en-US" sz="2400" b="0" dirty="0"/>
              <a:t>When you begin state WHO WHAT WHEN WHERE WHY. </a:t>
            </a:r>
          </a:p>
          <a:p>
            <a:pPr>
              <a:buFontTx/>
              <a:buChar char="•"/>
            </a:pPr>
            <a:r>
              <a:rPr lang="en-US" sz="2400" b="0" dirty="0"/>
              <a:t>Only use the questions as a guide. Remember, follow the arc of natural conversation. Start with basic demographic information and work up to the harder questions and end with lighter dialogue. </a:t>
            </a:r>
          </a:p>
          <a:p>
            <a:endParaRPr lang="en-US" dirty="0"/>
          </a:p>
        </p:txBody>
      </p:sp>
    </p:spTree>
    <p:extLst>
      <p:ext uri="{BB962C8B-B14F-4D97-AF65-F5344CB8AC3E}">
        <p14:creationId xmlns:p14="http://schemas.microsoft.com/office/powerpoint/2010/main" val="1010167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During </a:t>
            </a:r>
          </a:p>
        </p:txBody>
      </p:sp>
      <p:sp>
        <p:nvSpPr>
          <p:cNvPr id="3" name="Content Placeholder 2"/>
          <p:cNvSpPr>
            <a:spLocks noGrp="1"/>
          </p:cNvSpPr>
          <p:nvPr>
            <p:ph idx="1"/>
          </p:nvPr>
        </p:nvSpPr>
        <p:spPr>
          <a:xfrm>
            <a:off x="822960" y="1100628"/>
            <a:ext cx="7520940" cy="5229834"/>
          </a:xfrm>
        </p:spPr>
        <p:txBody>
          <a:bodyPr/>
          <a:lstStyle/>
          <a:p>
            <a:pPr>
              <a:buFontTx/>
              <a:buChar char="•"/>
            </a:pPr>
            <a:r>
              <a:rPr lang="en-US" sz="2800" b="0" dirty="0"/>
              <a:t>Don’t be satisfied with yes or no answers – ask open questions and follow up with “Can you explain why?” “Can you describe that?” and “I don’t understand, can you explain that more?” etc. </a:t>
            </a:r>
          </a:p>
          <a:p>
            <a:pPr>
              <a:buFontTx/>
              <a:buChar char="•"/>
            </a:pPr>
            <a:r>
              <a:rPr lang="en-US" sz="2800" b="0" dirty="0"/>
              <a:t>Be comfortable with silence! Allow some time for your interviewee to think. </a:t>
            </a:r>
          </a:p>
          <a:p>
            <a:pPr>
              <a:buFontTx/>
              <a:buChar char="•"/>
            </a:pPr>
            <a:endParaRPr lang="en-US" dirty="0"/>
          </a:p>
        </p:txBody>
      </p:sp>
    </p:spTree>
    <p:extLst>
      <p:ext uri="{BB962C8B-B14F-4D97-AF65-F5344CB8AC3E}">
        <p14:creationId xmlns:p14="http://schemas.microsoft.com/office/powerpoint/2010/main" val="470336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DURING</a:t>
            </a:r>
          </a:p>
        </p:txBody>
      </p:sp>
      <p:sp>
        <p:nvSpPr>
          <p:cNvPr id="3" name="Content Placeholder 2"/>
          <p:cNvSpPr>
            <a:spLocks noGrp="1"/>
          </p:cNvSpPr>
          <p:nvPr>
            <p:ph idx="1"/>
          </p:nvPr>
        </p:nvSpPr>
        <p:spPr/>
        <p:txBody>
          <a:bodyPr>
            <a:normAutofit fontScale="92500"/>
          </a:bodyPr>
          <a:lstStyle/>
          <a:p>
            <a:pPr>
              <a:buFontTx/>
              <a:buChar char="•"/>
            </a:pPr>
            <a:r>
              <a:rPr lang="en-US" sz="2200" b="0" dirty="0"/>
              <a:t>Remember this is THEIR interview. Restrain from turning the interview into a discussion. Also remember that for transcription purposes it can be hard to gather what the interviewee is saying if we talk over-them or simultaneously.</a:t>
            </a:r>
          </a:p>
          <a:p>
            <a:pPr>
              <a:buFontTx/>
              <a:buChar char="•"/>
            </a:pPr>
            <a:r>
              <a:rPr lang="en-US" sz="2200" b="0" dirty="0"/>
              <a:t>Understand some of these topics are difficult and they may choose not to engage certain questions. </a:t>
            </a:r>
          </a:p>
          <a:p>
            <a:pPr>
              <a:buFontTx/>
              <a:buChar char="•"/>
            </a:pPr>
            <a:r>
              <a:rPr lang="en-US" sz="2200" b="0" dirty="0"/>
              <a:t>Out of respect for your interviewee, keep to the amount of time agreed upon and try to stay focused. Of course, if they offer new ideas or material or subjects, follow their line of thought to a degree but remember to reign the dialogue back in.  </a:t>
            </a:r>
          </a:p>
          <a:p>
            <a:endParaRPr lang="en-US" dirty="0"/>
          </a:p>
        </p:txBody>
      </p:sp>
    </p:spTree>
    <p:extLst>
      <p:ext uri="{BB962C8B-B14F-4D97-AF65-F5344CB8AC3E}">
        <p14:creationId xmlns:p14="http://schemas.microsoft.com/office/powerpoint/2010/main" val="59355792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39</TotalTime>
  <Words>514</Words>
  <Application>Microsoft Office PowerPoint</Application>
  <PresentationFormat>On-screen Show (4:3)</PresentationFormat>
  <Paragraphs>45</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Franklin Gothic Book</vt:lpstr>
      <vt:lpstr>Franklin Gothic Medium</vt:lpstr>
      <vt:lpstr>Tunga</vt:lpstr>
      <vt:lpstr>Wingdings</vt:lpstr>
      <vt:lpstr>Angles</vt:lpstr>
      <vt:lpstr>Oral History Interviews  </vt:lpstr>
      <vt:lpstr>What is an Oral History Interview  </vt:lpstr>
      <vt:lpstr>Basics of Oral History </vt:lpstr>
      <vt:lpstr>Our Goal  </vt:lpstr>
      <vt:lpstr>Before </vt:lpstr>
      <vt:lpstr>During </vt:lpstr>
      <vt:lpstr>DURING</vt:lpstr>
      <vt:lpstr>During </vt:lpstr>
      <vt:lpstr>DURING</vt:lpstr>
      <vt:lpstr>After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Oral History Interviews  </dc:title>
  <dc:creator>Victoria DiMartile</dc:creator>
  <cp:lastModifiedBy>Michael Denis</cp:lastModifiedBy>
  <cp:revision>6</cp:revision>
  <cp:lastPrinted>2016-08-23T21:38:27Z</cp:lastPrinted>
  <dcterms:created xsi:type="dcterms:W3CDTF">2016-08-23T21:15:25Z</dcterms:created>
  <dcterms:modified xsi:type="dcterms:W3CDTF">2016-10-03T20:39:06Z</dcterms:modified>
</cp:coreProperties>
</file>